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1"/>
  </p:notesMasterIdLst>
  <p:sldIdLst>
    <p:sldId id="298" r:id="rId5"/>
    <p:sldId id="2461" r:id="rId6"/>
    <p:sldId id="2491" r:id="rId7"/>
    <p:sldId id="2492" r:id="rId8"/>
    <p:sldId id="360" r:id="rId9"/>
    <p:sldId id="2463" r:id="rId10"/>
    <p:sldId id="2468" r:id="rId11"/>
    <p:sldId id="2467" r:id="rId12"/>
    <p:sldId id="2479" r:id="rId13"/>
    <p:sldId id="2477" r:id="rId14"/>
    <p:sldId id="2381" r:id="rId15"/>
    <p:sldId id="2493" r:id="rId16"/>
    <p:sldId id="2486" r:id="rId17"/>
    <p:sldId id="2488" r:id="rId18"/>
    <p:sldId id="2489" r:id="rId19"/>
    <p:sldId id="2497" r:id="rId20"/>
    <p:sldId id="2498" r:id="rId21"/>
    <p:sldId id="2494" r:id="rId22"/>
    <p:sldId id="2496" r:id="rId23"/>
    <p:sldId id="2495" r:id="rId24"/>
    <p:sldId id="2473" r:id="rId25"/>
    <p:sldId id="2484" r:id="rId26"/>
    <p:sldId id="2485" r:id="rId27"/>
    <p:sldId id="2487" r:id="rId28"/>
    <p:sldId id="2462" r:id="rId29"/>
    <p:sldId id="2476" r:id="rId3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4C7F"/>
    <a:srgbClr val="283C64"/>
    <a:srgbClr val="425B5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6723" autoAdjust="0"/>
  </p:normalViewPr>
  <p:slideViewPr>
    <p:cSldViewPr snapToGrid="0">
      <p:cViewPr>
        <p:scale>
          <a:sx n="75" d="100"/>
          <a:sy n="75" d="100"/>
        </p:scale>
        <p:origin x="1555" y="10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79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215989A9-8BEC-40F8-86BA-61CB1827BBDE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CAB695E0-06C7-4AF1-BDFE-28C3CC1756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35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719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015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835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837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4916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226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436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67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519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754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298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816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439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9115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5369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8381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6851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8456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083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155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5036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4414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2105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1069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1693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1202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695E0-06C7-4AF1-BDFE-28C3CC17567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821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BA Master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 flipH="1">
            <a:off x="-120770" y="6158413"/>
            <a:ext cx="12439291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9" descr="FINAL LBA LOGO_Color (RGB)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259" y="6369050"/>
            <a:ext cx="31384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9747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4896" y="1498094"/>
            <a:ext cx="3214307" cy="2901694"/>
          </a:xfrm>
        </p:spPr>
        <p:txBody>
          <a:bodyPr anchor="b">
            <a:normAutofit/>
          </a:bodyPr>
          <a:lstStyle/>
          <a:p>
            <a:r>
              <a:rPr lang="en-US" sz="4400" dirty="0">
                <a:solidFill>
                  <a:srgbClr val="283C64"/>
                </a:solidFill>
                <a:latin typeface="+mn-lt"/>
              </a:rPr>
              <a:t>MILFORD SCHOOL DISTRICT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01812" y="4642322"/>
            <a:ext cx="3468268" cy="1153032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283C64"/>
                </a:solidFill>
              </a:rPr>
              <a:t>atc/mhs project updates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283C64"/>
                </a:solidFill>
              </a:rPr>
              <a:t>September 2024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24DD22A-72AF-0952-F186-5E6C0FB76D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12" t="11510" r="12555" b="20757"/>
          <a:stretch/>
        </p:blipFill>
        <p:spPr>
          <a:xfrm>
            <a:off x="8801100" y="1108366"/>
            <a:ext cx="1554480" cy="145161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117B9DD-BB3A-C143-5A82-A9495A5F8ED0}"/>
              </a:ext>
            </a:extLst>
          </p:cNvPr>
          <p:cNvGrpSpPr/>
          <p:nvPr/>
        </p:nvGrpSpPr>
        <p:grpSpPr>
          <a:xfrm>
            <a:off x="448342" y="1437006"/>
            <a:ext cx="8086554" cy="3023870"/>
            <a:chOff x="-1" y="1305878"/>
            <a:chExt cx="8721899" cy="3261451"/>
          </a:xfrm>
        </p:grpSpPr>
        <p:pic>
          <p:nvPicPr>
            <p:cNvPr id="2050" name="Picture 2" descr="Milford High School &amp; Applied Technology Center">
              <a:extLst>
                <a:ext uri="{FF2B5EF4-FFF2-40B4-BE49-F238E27FC236}">
                  <a16:creationId xmlns:a16="http://schemas.microsoft.com/office/drawing/2014/main" id="{9F73887A-8E1B-A423-DDCF-A9D1E771D66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1" y="1305878"/>
              <a:ext cx="5487919" cy="1734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Home - New Milford High School">
              <a:extLst>
                <a:ext uri="{FF2B5EF4-FFF2-40B4-BE49-F238E27FC236}">
                  <a16:creationId xmlns:a16="http://schemas.microsoft.com/office/drawing/2014/main" id="{A0D489A7-5CA5-1C71-40A7-E1B733B57C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093721"/>
              <a:ext cx="3152775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ome - New Milford High School">
              <a:extLst>
                <a:ext uri="{FF2B5EF4-FFF2-40B4-BE49-F238E27FC236}">
                  <a16:creationId xmlns:a16="http://schemas.microsoft.com/office/drawing/2014/main" id="{E89ADD1C-759A-7574-0119-7451FA79FB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554834" y="1305878"/>
              <a:ext cx="3167064" cy="1734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Milford High School &amp; Applied Technology Center">
              <a:extLst>
                <a:ext uri="{FF2B5EF4-FFF2-40B4-BE49-F238E27FC236}">
                  <a16:creationId xmlns:a16="http://schemas.microsoft.com/office/drawing/2014/main" id="{EA3B326B-6CC2-CF55-4711-5CBD7E89BC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979" y="3093721"/>
              <a:ext cx="5487919" cy="14736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EE1736F-D832-437A-9891-E8D0E67A3A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3F261-C0EB-4DDA-8B86-98D0EEEB569F}"/>
              </a:ext>
            </a:extLst>
          </p:cNvPr>
          <p:cNvSpPr txBox="1"/>
          <p:nvPr/>
        </p:nvSpPr>
        <p:spPr>
          <a:xfrm>
            <a:off x="5136235" y="1813443"/>
            <a:ext cx="7607495" cy="265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  <a:buSzPct val="200000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STEERING COMMITTEE UPDATES</a:t>
            </a:r>
          </a:p>
          <a:p>
            <a:pPr>
              <a:lnSpc>
                <a:spcPct val="180000"/>
              </a:lnSpc>
              <a:buSzPct val="200000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PREVIOUS YEARS SCOPE REVIEW</a:t>
            </a:r>
          </a:p>
          <a:p>
            <a:pPr>
              <a:lnSpc>
                <a:spcPct val="180000"/>
              </a:lnSpc>
              <a:buSzPct val="200000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CURRENT YEARS SCOPE REVIEW</a:t>
            </a:r>
          </a:p>
          <a:p>
            <a:pPr>
              <a:lnSpc>
                <a:spcPct val="180000"/>
              </a:lnSpc>
              <a:buSzPct val="200000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NEXT STEPS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0BC8B96-333A-4D16-BD74-76433405E56D}"/>
              </a:ext>
            </a:extLst>
          </p:cNvPr>
          <p:cNvSpPr/>
          <p:nvPr/>
        </p:nvSpPr>
        <p:spPr>
          <a:xfrm>
            <a:off x="4664979" y="3391422"/>
            <a:ext cx="365760" cy="365760"/>
          </a:xfrm>
          <a:prstGeom prst="ellipse">
            <a:avLst/>
          </a:prstGeom>
          <a:solidFill>
            <a:srgbClr val="283C64"/>
          </a:solidFill>
          <a:ln w="28575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EB6A01B-397D-41EB-B35A-6A71D63756C2}"/>
              </a:ext>
            </a:extLst>
          </p:cNvPr>
          <p:cNvSpPr/>
          <p:nvPr/>
        </p:nvSpPr>
        <p:spPr>
          <a:xfrm>
            <a:off x="4664980" y="4025520"/>
            <a:ext cx="365760" cy="365760"/>
          </a:xfrm>
          <a:prstGeom prst="ellipse">
            <a:avLst/>
          </a:prstGeom>
          <a:solidFill>
            <a:srgbClr val="283C64"/>
          </a:solidFill>
          <a:ln w="28575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-1324770" y="2636833"/>
            <a:ext cx="5493992" cy="103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8000"/>
              </a:lnSpc>
              <a:defRPr/>
            </a:pPr>
            <a:r>
              <a:rPr lang="en-US" sz="6000" b="1" kern="0" spc="-200" dirty="0">
                <a:solidFill>
                  <a:srgbClr val="FED22C"/>
                </a:solidFill>
              </a:rPr>
              <a:t>AGENDA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FC5B62D-C9FB-EACE-3408-463866A55302}"/>
              </a:ext>
            </a:extLst>
          </p:cNvPr>
          <p:cNvSpPr/>
          <p:nvPr/>
        </p:nvSpPr>
        <p:spPr>
          <a:xfrm>
            <a:off x="4646018" y="2717460"/>
            <a:ext cx="365760" cy="365760"/>
          </a:xfrm>
          <a:prstGeom prst="ellipse">
            <a:avLst/>
          </a:prstGeom>
          <a:solidFill>
            <a:srgbClr val="283C64"/>
          </a:solidFill>
          <a:ln w="28575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746039A-E9F9-B720-8BFC-1564B9C32968}"/>
              </a:ext>
            </a:extLst>
          </p:cNvPr>
          <p:cNvSpPr/>
          <p:nvPr/>
        </p:nvSpPr>
        <p:spPr>
          <a:xfrm>
            <a:off x="4664979" y="2067184"/>
            <a:ext cx="365760" cy="365760"/>
          </a:xfrm>
          <a:prstGeom prst="ellipse">
            <a:avLst/>
          </a:prstGeom>
          <a:solidFill>
            <a:srgbClr val="283C64"/>
          </a:solidFill>
          <a:ln w="28575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</p:spTree>
    <p:extLst>
      <p:ext uri="{BB962C8B-B14F-4D97-AF65-F5344CB8AC3E}">
        <p14:creationId xmlns:p14="http://schemas.microsoft.com/office/powerpoint/2010/main" val="120475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EE1736F-D832-437A-9891-E8D0E67A3A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3F261-C0EB-4DDA-8B86-98D0EEEB569F}"/>
              </a:ext>
            </a:extLst>
          </p:cNvPr>
          <p:cNvSpPr txBox="1"/>
          <p:nvPr/>
        </p:nvSpPr>
        <p:spPr>
          <a:xfrm>
            <a:off x="1384042" y="1320796"/>
            <a:ext cx="10055418" cy="2155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  <a:buSzPct val="200000"/>
            </a:pPr>
            <a:r>
              <a:rPr lang="en-US" sz="5400" dirty="0">
                <a:solidFill>
                  <a:schemeClr val="bg1"/>
                </a:solidFill>
                <a:latin typeface="Arial Narrow" panose="020B0606020202030204" pitchFamily="34" charset="0"/>
              </a:rPr>
              <a:t>STEERING COMMITTEE UPDATES</a:t>
            </a:r>
          </a:p>
          <a:p>
            <a:pPr>
              <a:lnSpc>
                <a:spcPct val="180000"/>
              </a:lnSpc>
              <a:buSzPct val="200000"/>
            </a:pP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647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EE1736F-D832-437A-9891-E8D0E67A3A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3F261-C0EB-4DDA-8B86-98D0EEEB569F}"/>
              </a:ext>
            </a:extLst>
          </p:cNvPr>
          <p:cNvSpPr txBox="1"/>
          <p:nvPr/>
        </p:nvSpPr>
        <p:spPr>
          <a:xfrm>
            <a:off x="1384042" y="1320796"/>
            <a:ext cx="10055418" cy="2155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  <a:buSzPct val="200000"/>
            </a:pPr>
            <a:r>
              <a:rPr lang="en-US" sz="5400" dirty="0">
                <a:solidFill>
                  <a:schemeClr val="bg1"/>
                </a:solidFill>
                <a:latin typeface="Arial Narrow" panose="020B0606020202030204" pitchFamily="34" charset="0"/>
              </a:rPr>
              <a:t>PREVIOUS YEARS SCOPE REVIEW</a:t>
            </a:r>
          </a:p>
          <a:p>
            <a:pPr>
              <a:lnSpc>
                <a:spcPct val="180000"/>
              </a:lnSpc>
              <a:buSzPct val="200000"/>
            </a:pP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162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72E342D-33A9-4EF0-BF6B-B05BD969E9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74" y="1838960"/>
          <a:ext cx="12075706" cy="3359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13167360" imgH="3657268" progId="Acrobat.Document.DC">
                  <p:embed/>
                </p:oleObj>
              </mc:Choice>
              <mc:Fallback>
                <p:oleObj name="Acrobat Document" r:id="rId3" imgW="13167360" imgH="3657268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972E342D-33A9-4EF0-BF6B-B05BD969E9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74" y="1838960"/>
                        <a:ext cx="12075706" cy="33594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15">
            <a:extLst>
              <a:ext uri="{FF2B5EF4-FFF2-40B4-BE49-F238E27FC236}">
                <a16:creationId xmlns:a16="http://schemas.microsoft.com/office/drawing/2014/main" id="{0728BCAC-1B10-4B27-A0A4-72F8B26DA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0387" y="-53454"/>
            <a:ext cx="10515600" cy="1505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solidFill>
                  <a:schemeClr val="tx1"/>
                </a:solidFill>
                <a:ea typeface="+mj-ea"/>
                <a:cs typeface="+mj-cs"/>
              </a:rPr>
              <a:t>OUR PROCESS INTEGRATED WITH THE STATE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912A06-19A1-40D0-B7DD-2D05B8732CEC}"/>
              </a:ext>
            </a:extLst>
          </p:cNvPr>
          <p:cNvSpPr txBox="1"/>
          <p:nvPr/>
        </p:nvSpPr>
        <p:spPr>
          <a:xfrm>
            <a:off x="3880036" y="5060557"/>
            <a:ext cx="164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January 2024</a:t>
            </a:r>
          </a:p>
          <a:p>
            <a:pPr algn="ctr"/>
            <a:r>
              <a:rPr lang="en-US" dirty="0"/>
              <a:t>Full Application to DOE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8220C2-95A1-4B0D-80B7-A492FC4B65A0}"/>
              </a:ext>
            </a:extLst>
          </p:cNvPr>
          <p:cNvSpPr txBox="1"/>
          <p:nvPr/>
        </p:nvSpPr>
        <p:spPr>
          <a:xfrm>
            <a:off x="5602287" y="5067913"/>
            <a:ext cx="164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June 2024</a:t>
            </a:r>
          </a:p>
          <a:p>
            <a:pPr algn="ctr"/>
            <a:r>
              <a:rPr lang="en-US" dirty="0"/>
              <a:t>Coordinate With DOE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B3BA7D-E670-49E8-BCBB-1336E0D718B7}"/>
              </a:ext>
            </a:extLst>
          </p:cNvPr>
          <p:cNvSpPr txBox="1"/>
          <p:nvPr/>
        </p:nvSpPr>
        <p:spPr>
          <a:xfrm>
            <a:off x="9543125" y="5060557"/>
            <a:ext cx="164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July 2025</a:t>
            </a:r>
          </a:p>
          <a:p>
            <a:pPr algn="ctr"/>
            <a:r>
              <a:rPr lang="en-US" dirty="0"/>
              <a:t>State Funds Released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78BC14-5DD3-4173-A4AC-C2337590FC99}"/>
              </a:ext>
            </a:extLst>
          </p:cNvPr>
          <p:cNvSpPr txBox="1"/>
          <p:nvPr/>
        </p:nvSpPr>
        <p:spPr>
          <a:xfrm>
            <a:off x="7504010" y="5094966"/>
            <a:ext cx="1647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State Budget Process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FB97A9-C937-441C-9481-3463EA3CA8BC}"/>
              </a:ext>
            </a:extLst>
          </p:cNvPr>
          <p:cNvSpPr/>
          <p:nvPr/>
        </p:nvSpPr>
        <p:spPr>
          <a:xfrm>
            <a:off x="0" y="1798373"/>
            <a:ext cx="1203960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A40076-1EB5-4ADB-9F7C-0312A2DEEF10}"/>
              </a:ext>
            </a:extLst>
          </p:cNvPr>
          <p:cNvSpPr txBox="1"/>
          <p:nvPr/>
        </p:nvSpPr>
        <p:spPr>
          <a:xfrm>
            <a:off x="4659312" y="1472723"/>
            <a:ext cx="164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March 2024 or March 2025 Vote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75A11C-5487-4259-B602-0E2EFDD108D7}"/>
              </a:ext>
            </a:extLst>
          </p:cNvPr>
          <p:cNvSpPr/>
          <p:nvPr/>
        </p:nvSpPr>
        <p:spPr>
          <a:xfrm>
            <a:off x="4851400" y="4061620"/>
            <a:ext cx="238125" cy="126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085887-B780-48CC-9C85-F49FF7B133D9}"/>
              </a:ext>
            </a:extLst>
          </p:cNvPr>
          <p:cNvSpPr/>
          <p:nvPr/>
        </p:nvSpPr>
        <p:spPr>
          <a:xfrm>
            <a:off x="6188075" y="4061620"/>
            <a:ext cx="238125" cy="126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7DF754-0AD1-4DBD-A775-397A040F88F5}"/>
              </a:ext>
            </a:extLst>
          </p:cNvPr>
          <p:cNvSpPr/>
          <p:nvPr/>
        </p:nvSpPr>
        <p:spPr>
          <a:xfrm>
            <a:off x="7265886" y="4061620"/>
            <a:ext cx="238125" cy="126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5D00B1-E7E5-433E-9404-5AA4DF60B893}"/>
              </a:ext>
            </a:extLst>
          </p:cNvPr>
          <p:cNvSpPr/>
          <p:nvPr/>
        </p:nvSpPr>
        <p:spPr>
          <a:xfrm>
            <a:off x="8089798" y="4061619"/>
            <a:ext cx="238125" cy="126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2004D0-FD7F-45E7-9ECF-F7125EB14697}"/>
              </a:ext>
            </a:extLst>
          </p:cNvPr>
          <p:cNvSpPr/>
          <p:nvPr/>
        </p:nvSpPr>
        <p:spPr>
          <a:xfrm>
            <a:off x="8886825" y="4061619"/>
            <a:ext cx="238125" cy="126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42C121-ECA9-4558-BA9E-087D57DA406D}"/>
              </a:ext>
            </a:extLst>
          </p:cNvPr>
          <p:cNvSpPr/>
          <p:nvPr/>
        </p:nvSpPr>
        <p:spPr>
          <a:xfrm>
            <a:off x="9587762" y="4061618"/>
            <a:ext cx="238125" cy="126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AA248C-32CE-46D1-9C99-BD540E25474A}"/>
              </a:ext>
            </a:extLst>
          </p:cNvPr>
          <p:cNvSpPr/>
          <p:nvPr/>
        </p:nvSpPr>
        <p:spPr>
          <a:xfrm>
            <a:off x="10265726" y="4056898"/>
            <a:ext cx="238125" cy="126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E695EE4-8B46-44B1-8781-5D84B5B1D32A}"/>
              </a:ext>
            </a:extLst>
          </p:cNvPr>
          <p:cNvCxnSpPr/>
          <p:nvPr/>
        </p:nvCxnSpPr>
        <p:spPr>
          <a:xfrm>
            <a:off x="7011987" y="5418131"/>
            <a:ext cx="26948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44BF741-A343-D6A7-0B35-67DF766CF733}"/>
              </a:ext>
            </a:extLst>
          </p:cNvPr>
          <p:cNvSpPr txBox="1"/>
          <p:nvPr/>
        </p:nvSpPr>
        <p:spPr>
          <a:xfrm>
            <a:off x="2105262" y="5055050"/>
            <a:ext cx="164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July 1, 2023</a:t>
            </a:r>
          </a:p>
          <a:p>
            <a:pPr algn="ctr"/>
            <a:r>
              <a:rPr lang="en-US" dirty="0"/>
              <a:t>Letter of Intent to DOE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9509998-7FF6-3535-3F50-B581C4C4EC82}"/>
              </a:ext>
            </a:extLst>
          </p:cNvPr>
          <p:cNvCxnSpPr/>
          <p:nvPr/>
        </p:nvCxnSpPr>
        <p:spPr>
          <a:xfrm>
            <a:off x="5729236" y="2938984"/>
            <a:ext cx="2039115" cy="16259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40529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A35B05D-76E8-3F11-5FF6-9FD2EFF26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16" y="0"/>
            <a:ext cx="11617967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4843220" y="5889355"/>
            <a:ext cx="68805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5400" b="1" kern="0" spc="-200" dirty="0">
                <a:solidFill>
                  <a:srgbClr val="FFC000"/>
                </a:solidFill>
              </a:rPr>
              <a:t>March 2024 Site Plan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B9CD7D-0DA3-ACEC-6B86-8D4821BEA7FE}"/>
              </a:ext>
            </a:extLst>
          </p:cNvPr>
          <p:cNvSpPr txBox="1"/>
          <p:nvPr/>
        </p:nvSpPr>
        <p:spPr>
          <a:xfrm>
            <a:off x="1269146" y="2448561"/>
            <a:ext cx="10454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>
                    <a:alpha val="45000"/>
                  </a:schemeClr>
                </a:solidFill>
              </a:rPr>
              <a:t>Previous Years Scope</a:t>
            </a:r>
          </a:p>
        </p:txBody>
      </p:sp>
    </p:spTree>
    <p:extLst>
      <p:ext uri="{BB962C8B-B14F-4D97-AF65-F5344CB8AC3E}">
        <p14:creationId xmlns:p14="http://schemas.microsoft.com/office/powerpoint/2010/main" val="163736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3d model of a building&#10;&#10;Description automatically generated">
            <a:extLst>
              <a:ext uri="{FF2B5EF4-FFF2-40B4-BE49-F238E27FC236}">
                <a16:creationId xmlns:a16="http://schemas.microsoft.com/office/drawing/2014/main" id="{AEE9D47F-BC6F-CE65-2972-A91E3B2FA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2621" y="-859871"/>
            <a:ext cx="13316121" cy="856559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3363132" y="5826967"/>
            <a:ext cx="83416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5400" b="1" kern="0" spc="-200" dirty="0">
                <a:solidFill>
                  <a:srgbClr val="283C64"/>
                </a:solidFill>
              </a:rPr>
              <a:t>March 2024 Exterior Massing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E924A1-128F-1BF3-FDBB-4B3A5B1B02CD}"/>
              </a:ext>
            </a:extLst>
          </p:cNvPr>
          <p:cNvSpPr txBox="1"/>
          <p:nvPr/>
        </p:nvSpPr>
        <p:spPr>
          <a:xfrm>
            <a:off x="1269146" y="2448561"/>
            <a:ext cx="10454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>
                    <a:alpha val="45000"/>
                  </a:schemeClr>
                </a:solidFill>
              </a:rPr>
              <a:t>Previous Years Scope</a:t>
            </a:r>
          </a:p>
        </p:txBody>
      </p:sp>
    </p:spTree>
    <p:extLst>
      <p:ext uri="{BB962C8B-B14F-4D97-AF65-F5344CB8AC3E}">
        <p14:creationId xmlns:p14="http://schemas.microsoft.com/office/powerpoint/2010/main" val="2347702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CBFA21F-2292-29D3-7072-45F121F9D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272"/>
            <a:ext cx="12192000" cy="66434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6201219" y="5598367"/>
            <a:ext cx="5493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5400" b="1" kern="0" spc="-200" dirty="0">
                <a:solidFill>
                  <a:srgbClr val="283C64"/>
                </a:solidFill>
              </a:rPr>
              <a:t>Automotive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0960A3-4283-8144-E611-E8C01B42B0D6}"/>
              </a:ext>
            </a:extLst>
          </p:cNvPr>
          <p:cNvSpPr txBox="1"/>
          <p:nvPr/>
        </p:nvSpPr>
        <p:spPr>
          <a:xfrm>
            <a:off x="-334406" y="5619917"/>
            <a:ext cx="81853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5400" b="1" kern="0" spc="-200" dirty="0">
                <a:solidFill>
                  <a:srgbClr val="283C64"/>
                </a:solidFill>
              </a:rPr>
              <a:t>Educational Space Analysis</a:t>
            </a:r>
          </a:p>
        </p:txBody>
      </p:sp>
    </p:spTree>
    <p:extLst>
      <p:ext uri="{BB962C8B-B14F-4D97-AF65-F5344CB8AC3E}">
        <p14:creationId xmlns:p14="http://schemas.microsoft.com/office/powerpoint/2010/main" val="2956898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large roof&#10;&#10;Description automatically generated">
            <a:extLst>
              <a:ext uri="{FF2B5EF4-FFF2-40B4-BE49-F238E27FC236}">
                <a16:creationId xmlns:a16="http://schemas.microsoft.com/office/drawing/2014/main" id="{E8350549-E951-BC54-D11B-6661FCC34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6201219" y="5598367"/>
            <a:ext cx="5493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5400" b="1" kern="0" spc="-200" dirty="0">
                <a:solidFill>
                  <a:srgbClr val="283C64"/>
                </a:solidFill>
              </a:rPr>
              <a:t>Main Entrance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5D132A-EC6C-93CA-463C-416B42DDEC8F}"/>
              </a:ext>
            </a:extLst>
          </p:cNvPr>
          <p:cNvSpPr txBox="1"/>
          <p:nvPr/>
        </p:nvSpPr>
        <p:spPr>
          <a:xfrm>
            <a:off x="1269146" y="2448561"/>
            <a:ext cx="10454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>
                    <a:alpha val="45000"/>
                  </a:schemeClr>
                </a:solidFill>
              </a:rPr>
              <a:t>Previous Years Scope</a:t>
            </a:r>
          </a:p>
        </p:txBody>
      </p:sp>
    </p:spTree>
    <p:extLst>
      <p:ext uri="{BB962C8B-B14F-4D97-AF65-F5344CB8AC3E}">
        <p14:creationId xmlns:p14="http://schemas.microsoft.com/office/powerpoint/2010/main" val="2623807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lot of windows&#10;&#10;Description automatically generated">
            <a:extLst>
              <a:ext uri="{FF2B5EF4-FFF2-40B4-BE49-F238E27FC236}">
                <a16:creationId xmlns:a16="http://schemas.microsoft.com/office/drawing/2014/main" id="{4BB0CB48-52F4-8487-9EBD-C46CC982E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6201219" y="5598367"/>
            <a:ext cx="5493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5400" b="1" kern="0" spc="-200" dirty="0">
                <a:solidFill>
                  <a:srgbClr val="283C64"/>
                </a:solidFill>
              </a:rPr>
              <a:t>New ATC Building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489164-D2C1-400D-38A6-E8F05345CC2E}"/>
              </a:ext>
            </a:extLst>
          </p:cNvPr>
          <p:cNvSpPr txBox="1"/>
          <p:nvPr/>
        </p:nvSpPr>
        <p:spPr>
          <a:xfrm>
            <a:off x="1269146" y="2448561"/>
            <a:ext cx="10454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>
                    <a:alpha val="45000"/>
                  </a:schemeClr>
                </a:solidFill>
              </a:rPr>
              <a:t>Previous Years Scope</a:t>
            </a:r>
          </a:p>
        </p:txBody>
      </p:sp>
    </p:spTree>
    <p:extLst>
      <p:ext uri="{BB962C8B-B14F-4D97-AF65-F5344CB8AC3E}">
        <p14:creationId xmlns:p14="http://schemas.microsoft.com/office/powerpoint/2010/main" val="3080586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253F261-C0EB-4DDA-8B86-98D0EEEB569F}"/>
              </a:ext>
            </a:extLst>
          </p:cNvPr>
          <p:cNvSpPr txBox="1"/>
          <p:nvPr/>
        </p:nvSpPr>
        <p:spPr>
          <a:xfrm>
            <a:off x="4865608" y="1129805"/>
            <a:ext cx="765932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00000"/>
            </a:pPr>
            <a:r>
              <a:rPr lang="en-US" sz="3600" b="1" dirty="0">
                <a:solidFill>
                  <a:srgbClr val="283C64"/>
                </a:solidFill>
                <a:latin typeface="Arial Narrow" panose="020B0606020202030204" pitchFamily="34" charset="0"/>
              </a:rPr>
              <a:t>TOTAL………..…..……………..$58.8 M</a:t>
            </a:r>
          </a:p>
          <a:p>
            <a:pPr>
              <a:buSzPct val="200000"/>
            </a:pPr>
            <a:endParaRPr lang="en-US" sz="3600" dirty="0">
              <a:solidFill>
                <a:srgbClr val="283C64"/>
              </a:solidFill>
              <a:latin typeface="Arial Narrow" panose="020B0606020202030204" pitchFamily="34" charset="0"/>
            </a:endParaRPr>
          </a:p>
          <a:p>
            <a:pPr>
              <a:buSzPct val="200000"/>
            </a:pPr>
            <a:endParaRPr lang="en-US" sz="3600" b="1" dirty="0">
              <a:solidFill>
                <a:srgbClr val="283C64"/>
              </a:solidFill>
              <a:latin typeface="Arial Narrow" panose="020B0606020202030204" pitchFamily="34" charset="0"/>
            </a:endParaRPr>
          </a:p>
          <a:p>
            <a:pPr>
              <a:buSzPct val="200000"/>
            </a:pPr>
            <a:r>
              <a:rPr lang="en-US" sz="3600" b="1" dirty="0">
                <a:solidFill>
                  <a:srgbClr val="283C64"/>
                </a:solidFill>
                <a:latin typeface="Arial Narrow" panose="020B0606020202030204" pitchFamily="34" charset="0"/>
              </a:rPr>
              <a:t>LESS STATE CTE FUNDING...$28.3 M</a:t>
            </a:r>
          </a:p>
          <a:p>
            <a:pPr>
              <a:buSzPct val="200000"/>
            </a:pPr>
            <a:endParaRPr lang="en-US" sz="3600" b="1" dirty="0">
              <a:solidFill>
                <a:srgbClr val="283C64"/>
              </a:solidFill>
              <a:latin typeface="Arial Narrow" panose="020B0606020202030204" pitchFamily="34" charset="0"/>
            </a:endParaRPr>
          </a:p>
          <a:p>
            <a:pPr>
              <a:buSzPct val="200000"/>
            </a:pPr>
            <a:endParaRPr lang="en-US" sz="3600" b="1" dirty="0">
              <a:solidFill>
                <a:srgbClr val="283C64"/>
              </a:solidFill>
              <a:latin typeface="Arial Narrow" panose="020B0606020202030204" pitchFamily="34" charset="0"/>
            </a:endParaRPr>
          </a:p>
          <a:p>
            <a:pPr>
              <a:buSzPct val="200000"/>
            </a:pPr>
            <a:r>
              <a:rPr lang="en-US" sz="3600" b="1" dirty="0">
                <a:solidFill>
                  <a:srgbClr val="283C64"/>
                </a:solidFill>
                <a:latin typeface="Arial Narrow" panose="020B0606020202030204" pitchFamily="34" charset="0"/>
              </a:rPr>
              <a:t>MILFORD BOND:…..…..…..….$30.5 M</a:t>
            </a:r>
          </a:p>
          <a:p>
            <a:pPr>
              <a:buSzPct val="200000"/>
            </a:pPr>
            <a:endParaRPr lang="en-US" sz="3600" b="1" dirty="0">
              <a:solidFill>
                <a:srgbClr val="283C64"/>
              </a:solidFill>
              <a:latin typeface="Arial Narrow" panose="020B0606020202030204" pitchFamily="34" charset="0"/>
            </a:endParaRPr>
          </a:p>
          <a:p>
            <a:pPr>
              <a:buSzPct val="200000"/>
            </a:pP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0BC8B96-333A-4D16-BD74-76433405E56D}"/>
              </a:ext>
            </a:extLst>
          </p:cNvPr>
          <p:cNvSpPr/>
          <p:nvPr/>
        </p:nvSpPr>
        <p:spPr>
          <a:xfrm>
            <a:off x="4445580" y="2930401"/>
            <a:ext cx="365760" cy="365760"/>
          </a:xfrm>
          <a:prstGeom prst="ellipse">
            <a:avLst/>
          </a:prstGeom>
          <a:noFill/>
          <a:ln w="28575">
            <a:solidFill>
              <a:srgbClr val="283C6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1E210CF-0273-4AB4-BEC5-2C5100D7FDE9}"/>
              </a:ext>
            </a:extLst>
          </p:cNvPr>
          <p:cNvSpPr/>
          <p:nvPr/>
        </p:nvSpPr>
        <p:spPr>
          <a:xfrm>
            <a:off x="4499848" y="4527385"/>
            <a:ext cx="365760" cy="365760"/>
          </a:xfrm>
          <a:prstGeom prst="ellipse">
            <a:avLst/>
          </a:prstGeom>
          <a:noFill/>
          <a:ln w="28575">
            <a:solidFill>
              <a:srgbClr val="283C6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159767-536B-9819-83A5-5F5840CF0EF5}"/>
              </a:ext>
            </a:extLst>
          </p:cNvPr>
          <p:cNvSpPr txBox="1"/>
          <p:nvPr/>
        </p:nvSpPr>
        <p:spPr>
          <a:xfrm>
            <a:off x="5710097" y="1764125"/>
            <a:ext cx="4591050" cy="923330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>
              <a:buSzPct val="200000"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3 Displaced Science Labs</a:t>
            </a:r>
          </a:p>
          <a:p>
            <a:pPr>
              <a:buSzPct val="200000"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New Secure Entrance</a:t>
            </a:r>
          </a:p>
          <a:p>
            <a:pPr>
              <a:buSzPct val="200000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MHS Renovations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B09E38-DDE5-DC4E-3B56-B14B93217C18}"/>
              </a:ext>
            </a:extLst>
          </p:cNvPr>
          <p:cNvSpPr txBox="1"/>
          <p:nvPr/>
        </p:nvSpPr>
        <p:spPr>
          <a:xfrm>
            <a:off x="8080493" y="1784571"/>
            <a:ext cx="4591050" cy="923330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>
              <a:buSzPct val="200000"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New ATC Spaces</a:t>
            </a:r>
          </a:p>
          <a:p>
            <a:pPr>
              <a:buSzPct val="200000"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Project Drive Reno</a:t>
            </a:r>
          </a:p>
          <a:p>
            <a:pPr>
              <a:buSzPct val="200000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Art Rooms Reno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9579AD-A631-2428-1E70-CF9DED7879B0}"/>
              </a:ext>
            </a:extLst>
          </p:cNvPr>
          <p:cNvSpPr txBox="1"/>
          <p:nvPr/>
        </p:nvSpPr>
        <p:spPr>
          <a:xfrm>
            <a:off x="5607153" y="3448504"/>
            <a:ext cx="5198540" cy="369332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>
              <a:buSzPct val="200000"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75% State Funding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applied to Eligible CTE Costs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EA045F-30A7-6315-58BB-92FBE44D6A92}"/>
              </a:ext>
            </a:extLst>
          </p:cNvPr>
          <p:cNvSpPr txBox="1"/>
          <p:nvPr/>
        </p:nvSpPr>
        <p:spPr>
          <a:xfrm>
            <a:off x="-770813" y="2145571"/>
            <a:ext cx="50335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4800" b="1" kern="0" spc="-200" dirty="0">
                <a:solidFill>
                  <a:srgbClr val="283C64"/>
                </a:solidFill>
              </a:rPr>
              <a:t>MARCH 2024</a:t>
            </a:r>
          </a:p>
          <a:p>
            <a:pPr algn="r">
              <a:defRPr/>
            </a:pPr>
            <a:r>
              <a:rPr lang="en-US" sz="4800" b="1" kern="0" spc="-200" dirty="0">
                <a:solidFill>
                  <a:schemeClr val="bg1">
                    <a:lumMod val="65000"/>
                  </a:schemeClr>
                </a:solidFill>
              </a:rPr>
              <a:t>PROJECT COSTS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8360507-CDBF-6BE2-CC35-C2C767DCB8B3}"/>
              </a:ext>
            </a:extLst>
          </p:cNvPr>
          <p:cNvSpPr/>
          <p:nvPr/>
        </p:nvSpPr>
        <p:spPr>
          <a:xfrm>
            <a:off x="4445580" y="1301723"/>
            <a:ext cx="365760" cy="365760"/>
          </a:xfrm>
          <a:prstGeom prst="ellipse">
            <a:avLst/>
          </a:prstGeom>
          <a:solidFill>
            <a:srgbClr val="FFC000"/>
          </a:solidFill>
          <a:ln w="28575">
            <a:solidFill>
              <a:srgbClr val="283C6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6106A3-2B1D-DCF1-DD06-67BB07475854}"/>
              </a:ext>
            </a:extLst>
          </p:cNvPr>
          <p:cNvSpPr txBox="1"/>
          <p:nvPr/>
        </p:nvSpPr>
        <p:spPr>
          <a:xfrm>
            <a:off x="5710097" y="5120568"/>
            <a:ext cx="67198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Estimated Tax Impact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$1.35 per 1000 in Highest Year, Declining thereafter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$405/year on a $300,000 Home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45F2D5-8009-3588-E869-3E119C3C6177}"/>
              </a:ext>
            </a:extLst>
          </p:cNvPr>
          <p:cNvSpPr txBox="1"/>
          <p:nvPr/>
        </p:nvSpPr>
        <p:spPr>
          <a:xfrm>
            <a:off x="1116746" y="-83482"/>
            <a:ext cx="10454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>
                    <a:lumMod val="65000"/>
                    <a:alpha val="45000"/>
                  </a:schemeClr>
                </a:solidFill>
              </a:rPr>
              <a:t>Previous Years Scope</a:t>
            </a:r>
          </a:p>
        </p:txBody>
      </p:sp>
    </p:spTree>
    <p:extLst>
      <p:ext uri="{BB962C8B-B14F-4D97-AF65-F5344CB8AC3E}">
        <p14:creationId xmlns:p14="http://schemas.microsoft.com/office/powerpoint/2010/main" val="3827318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EE1736F-D832-437A-9891-E8D0E67A3A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3F261-C0EB-4DDA-8B86-98D0EEEB569F}"/>
              </a:ext>
            </a:extLst>
          </p:cNvPr>
          <p:cNvSpPr txBox="1"/>
          <p:nvPr/>
        </p:nvSpPr>
        <p:spPr>
          <a:xfrm>
            <a:off x="1384042" y="1320796"/>
            <a:ext cx="10055418" cy="315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  <a:buSzPct val="200000"/>
            </a:pPr>
            <a:r>
              <a:rPr lang="en-US" sz="5400" dirty="0">
                <a:solidFill>
                  <a:schemeClr val="bg1"/>
                </a:solidFill>
                <a:latin typeface="Arial Narrow" panose="020B0606020202030204" pitchFamily="34" charset="0"/>
              </a:rPr>
              <a:t>CURRENT SCOPE REVIEW</a:t>
            </a:r>
          </a:p>
          <a:p>
            <a:pPr algn="ctr">
              <a:lnSpc>
                <a:spcPct val="180000"/>
              </a:lnSpc>
              <a:buSzPct val="200000"/>
            </a:pPr>
            <a:r>
              <a:rPr lang="en-US" sz="3600" dirty="0">
                <a:solidFill>
                  <a:srgbClr val="FFC000"/>
                </a:solidFill>
                <a:latin typeface="Arial Narrow" panose="020B0606020202030204" pitchFamily="34" charset="0"/>
              </a:rPr>
              <a:t>AS RECOMMENDED BY THE STEERING COMMITTEE</a:t>
            </a:r>
          </a:p>
          <a:p>
            <a:pPr>
              <a:lnSpc>
                <a:spcPct val="180000"/>
              </a:lnSpc>
              <a:buSzPct val="200000"/>
            </a:pP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740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253F261-C0EB-4DDA-8B86-98D0EEEB569F}"/>
              </a:ext>
            </a:extLst>
          </p:cNvPr>
          <p:cNvSpPr txBox="1"/>
          <p:nvPr/>
        </p:nvSpPr>
        <p:spPr>
          <a:xfrm>
            <a:off x="1314450" y="1356818"/>
            <a:ext cx="1056610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SzPct val="200000"/>
            </a:pPr>
            <a:r>
              <a:rPr lang="en-US" sz="3600" b="1" dirty="0">
                <a:solidFill>
                  <a:srgbClr val="283C64"/>
                </a:solidFill>
                <a:latin typeface="Arial Narrow" panose="020B0606020202030204" pitchFamily="34" charset="0"/>
              </a:rPr>
              <a:t>1 YEAR ESCALATION: </a:t>
            </a:r>
            <a:r>
              <a:rPr lang="en-US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INCREASE (+$4.3M)</a:t>
            </a:r>
          </a:p>
          <a:p>
            <a:pPr>
              <a:lnSpc>
                <a:spcPct val="150000"/>
              </a:lnSpc>
              <a:buSzPct val="200000"/>
            </a:pPr>
            <a:r>
              <a:rPr lang="en-US" sz="3600" b="1" dirty="0">
                <a:solidFill>
                  <a:srgbClr val="283C64"/>
                </a:solidFill>
                <a:latin typeface="Arial Narrow" panose="020B0606020202030204" pitchFamily="34" charset="0"/>
              </a:rPr>
              <a:t>UPDATED SITE &amp; BUILDING COSTS: </a:t>
            </a:r>
            <a:r>
              <a:rPr lang="en-US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INCREASE</a:t>
            </a:r>
          </a:p>
          <a:p>
            <a:pPr>
              <a:lnSpc>
                <a:spcPct val="150000"/>
              </a:lnSpc>
              <a:buSzPct val="200000"/>
            </a:pPr>
            <a:r>
              <a:rPr lang="en-US" sz="3600" b="1" dirty="0">
                <a:solidFill>
                  <a:srgbClr val="283C64"/>
                </a:solidFill>
                <a:latin typeface="Arial Narrow" panose="020B0606020202030204" pitchFamily="34" charset="0"/>
              </a:rPr>
              <a:t>REDUCED SQUARE FOOTAGE: </a:t>
            </a:r>
            <a:r>
              <a:rPr lang="en-US" sz="3600" b="1" dirty="0">
                <a:solidFill>
                  <a:srgbClr val="00B050"/>
                </a:solidFill>
                <a:latin typeface="Arial Narrow" panose="020B0606020202030204" pitchFamily="34" charset="0"/>
              </a:rPr>
              <a:t>DECREASE</a:t>
            </a:r>
          </a:p>
          <a:p>
            <a:pPr>
              <a:lnSpc>
                <a:spcPct val="150000"/>
              </a:lnSpc>
              <a:buSzPct val="200000"/>
            </a:pPr>
            <a:r>
              <a:rPr lang="en-US" sz="3600" b="1" dirty="0">
                <a:solidFill>
                  <a:srgbClr val="283C64"/>
                </a:solidFill>
                <a:latin typeface="Arial Narrow" panose="020B0606020202030204" pitchFamily="34" charset="0"/>
              </a:rPr>
              <a:t>ELIMINATED NEW ENTRANCE: </a:t>
            </a:r>
            <a:r>
              <a:rPr lang="en-US" sz="3600" b="1" dirty="0">
                <a:solidFill>
                  <a:srgbClr val="00B050"/>
                </a:solidFill>
                <a:latin typeface="Arial Narrow" panose="020B0606020202030204" pitchFamily="34" charset="0"/>
              </a:rPr>
              <a:t>DECREASE</a:t>
            </a:r>
          </a:p>
          <a:p>
            <a:pPr>
              <a:lnSpc>
                <a:spcPct val="150000"/>
              </a:lnSpc>
              <a:buSzPct val="200000"/>
            </a:pPr>
            <a:r>
              <a:rPr lang="en-US" sz="3600" b="1" dirty="0">
                <a:solidFill>
                  <a:srgbClr val="283C64"/>
                </a:solidFill>
                <a:latin typeface="Arial Narrow" panose="020B0606020202030204" pitchFamily="34" charset="0"/>
              </a:rPr>
              <a:t>INCREASED DEFERRED MAINTENANCE SCOPE: </a:t>
            </a:r>
            <a:r>
              <a:rPr lang="en-US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+$4.3M</a:t>
            </a:r>
          </a:p>
          <a:p>
            <a:pPr>
              <a:buSzPct val="200000"/>
            </a:pPr>
            <a:endParaRPr lang="en-US" sz="3600" b="1" dirty="0">
              <a:solidFill>
                <a:srgbClr val="283C64"/>
              </a:solidFill>
              <a:latin typeface="Arial Narrow" panose="020B0606020202030204" pitchFamily="34" charset="0"/>
            </a:endParaRPr>
          </a:p>
          <a:p>
            <a:pPr>
              <a:buSzPct val="200000"/>
            </a:pP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EA045F-30A7-6315-58BB-92FBE44D6A92}"/>
              </a:ext>
            </a:extLst>
          </p:cNvPr>
          <p:cNvSpPr txBox="1"/>
          <p:nvPr/>
        </p:nvSpPr>
        <p:spPr>
          <a:xfrm>
            <a:off x="905587" y="227095"/>
            <a:ext cx="9676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4800" b="1" kern="0" spc="-200" dirty="0">
                <a:solidFill>
                  <a:srgbClr val="283C64"/>
                </a:solidFill>
              </a:rPr>
              <a:t>CHANGES TO </a:t>
            </a:r>
            <a:r>
              <a:rPr lang="en-US" sz="4800" b="1" kern="0" spc="-200" dirty="0">
                <a:solidFill>
                  <a:schemeClr val="bg1">
                    <a:lumMod val="65000"/>
                  </a:schemeClr>
                </a:solidFill>
              </a:rPr>
              <a:t>PROJECT COSTS &amp; SCOPE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8360507-CDBF-6BE2-CC35-C2C767DCB8B3}"/>
              </a:ext>
            </a:extLst>
          </p:cNvPr>
          <p:cNvSpPr/>
          <p:nvPr/>
        </p:nvSpPr>
        <p:spPr>
          <a:xfrm>
            <a:off x="797362" y="1644623"/>
            <a:ext cx="365760" cy="365760"/>
          </a:xfrm>
          <a:prstGeom prst="ellipse">
            <a:avLst/>
          </a:prstGeom>
          <a:solidFill>
            <a:srgbClr val="FFC000"/>
          </a:solidFill>
          <a:ln w="28575">
            <a:solidFill>
              <a:srgbClr val="283C6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096C802-E82E-DBF0-C02F-7DF1435E5686}"/>
              </a:ext>
            </a:extLst>
          </p:cNvPr>
          <p:cNvSpPr/>
          <p:nvPr/>
        </p:nvSpPr>
        <p:spPr>
          <a:xfrm>
            <a:off x="805518" y="2506493"/>
            <a:ext cx="365760" cy="365760"/>
          </a:xfrm>
          <a:prstGeom prst="ellipse">
            <a:avLst/>
          </a:prstGeom>
          <a:solidFill>
            <a:srgbClr val="FFC000"/>
          </a:solidFill>
          <a:ln w="28575">
            <a:solidFill>
              <a:srgbClr val="283C6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5AE3AA8-733D-A64D-110C-FAA9869BFA51}"/>
              </a:ext>
            </a:extLst>
          </p:cNvPr>
          <p:cNvSpPr/>
          <p:nvPr/>
        </p:nvSpPr>
        <p:spPr>
          <a:xfrm>
            <a:off x="805518" y="3311282"/>
            <a:ext cx="365760" cy="365760"/>
          </a:xfrm>
          <a:prstGeom prst="ellipse">
            <a:avLst/>
          </a:prstGeom>
          <a:solidFill>
            <a:srgbClr val="FFC000"/>
          </a:solidFill>
          <a:ln w="28575">
            <a:solidFill>
              <a:srgbClr val="283C6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4BA61E-E467-33A1-A16E-2AE0CCB7CA42}"/>
              </a:ext>
            </a:extLst>
          </p:cNvPr>
          <p:cNvSpPr/>
          <p:nvPr/>
        </p:nvSpPr>
        <p:spPr>
          <a:xfrm>
            <a:off x="805518" y="4124670"/>
            <a:ext cx="365760" cy="365760"/>
          </a:xfrm>
          <a:prstGeom prst="ellipse">
            <a:avLst/>
          </a:prstGeom>
          <a:solidFill>
            <a:srgbClr val="FFC000"/>
          </a:solidFill>
          <a:ln w="28575">
            <a:solidFill>
              <a:srgbClr val="283C6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C8B9453-58F0-1B86-8E30-3D75AED365E9}"/>
              </a:ext>
            </a:extLst>
          </p:cNvPr>
          <p:cNvSpPr/>
          <p:nvPr/>
        </p:nvSpPr>
        <p:spPr>
          <a:xfrm>
            <a:off x="832724" y="4938058"/>
            <a:ext cx="365760" cy="365760"/>
          </a:xfrm>
          <a:prstGeom prst="ellipse">
            <a:avLst/>
          </a:prstGeom>
          <a:solidFill>
            <a:srgbClr val="FFC000"/>
          </a:solidFill>
          <a:ln w="28575">
            <a:solidFill>
              <a:srgbClr val="283C6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</p:spTree>
    <p:extLst>
      <p:ext uri="{BB962C8B-B14F-4D97-AF65-F5344CB8AC3E}">
        <p14:creationId xmlns:p14="http://schemas.microsoft.com/office/powerpoint/2010/main" val="4174184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484C64-62D6-934D-864F-903DC8BF5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85" y="0"/>
            <a:ext cx="10589829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6201219" y="5598367"/>
            <a:ext cx="5493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5400" b="1" kern="0" spc="-200" dirty="0">
                <a:solidFill>
                  <a:srgbClr val="283C64"/>
                </a:solidFill>
              </a:rPr>
              <a:t>Site Plan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79EBD-8195-CB77-114D-7BD92C9EC7CE}"/>
              </a:ext>
            </a:extLst>
          </p:cNvPr>
          <p:cNvSpPr/>
          <p:nvPr/>
        </p:nvSpPr>
        <p:spPr>
          <a:xfrm rot="653238">
            <a:off x="2062202" y="3293686"/>
            <a:ext cx="171962" cy="229988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079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uilding with a parking lot and a football field&#10;&#10;Description automatically generated">
            <a:extLst>
              <a:ext uri="{FF2B5EF4-FFF2-40B4-BE49-F238E27FC236}">
                <a16:creationId xmlns:a16="http://schemas.microsoft.com/office/drawing/2014/main" id="{14DBDF44-4122-C4BA-6D1F-7B595A755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F4D4A14-2F8E-56EF-016B-F13F7DA37094}"/>
              </a:ext>
            </a:extLst>
          </p:cNvPr>
          <p:cNvSpPr/>
          <p:nvPr/>
        </p:nvSpPr>
        <p:spPr>
          <a:xfrm>
            <a:off x="3159745" y="5073651"/>
            <a:ext cx="202580" cy="296426"/>
          </a:xfrm>
          <a:custGeom>
            <a:avLst/>
            <a:gdLst>
              <a:gd name="connsiteX0" fmla="*/ 73818 w 176212"/>
              <a:gd name="connsiteY0" fmla="*/ 0 h 245269"/>
              <a:gd name="connsiteX1" fmla="*/ 0 w 176212"/>
              <a:gd name="connsiteY1" fmla="*/ 33338 h 245269"/>
              <a:gd name="connsiteX2" fmla="*/ 4762 w 176212"/>
              <a:gd name="connsiteY2" fmla="*/ 180975 h 245269"/>
              <a:gd name="connsiteX3" fmla="*/ 88106 w 176212"/>
              <a:gd name="connsiteY3" fmla="*/ 245269 h 245269"/>
              <a:gd name="connsiteX4" fmla="*/ 176212 w 176212"/>
              <a:gd name="connsiteY4" fmla="*/ 185738 h 245269"/>
              <a:gd name="connsiteX5" fmla="*/ 173831 w 176212"/>
              <a:gd name="connsiteY5" fmla="*/ 59532 h 245269"/>
              <a:gd name="connsiteX6" fmla="*/ 73818 w 176212"/>
              <a:gd name="connsiteY6" fmla="*/ 0 h 245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12" h="245269">
                <a:moveTo>
                  <a:pt x="73818" y="0"/>
                </a:moveTo>
                <a:lnTo>
                  <a:pt x="0" y="33338"/>
                </a:lnTo>
                <a:lnTo>
                  <a:pt x="4762" y="180975"/>
                </a:lnTo>
                <a:lnTo>
                  <a:pt x="88106" y="245269"/>
                </a:lnTo>
                <a:lnTo>
                  <a:pt x="176212" y="185738"/>
                </a:lnTo>
                <a:cubicBezTo>
                  <a:pt x="175418" y="143669"/>
                  <a:pt x="174625" y="101601"/>
                  <a:pt x="173831" y="59532"/>
                </a:cubicBezTo>
                <a:lnTo>
                  <a:pt x="73818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6350">
            <a:solidFill>
              <a:schemeClr val="tx1">
                <a:alpha val="4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AEA59FA-782D-81C2-93E9-C01051ADB638}"/>
              </a:ext>
            </a:extLst>
          </p:cNvPr>
          <p:cNvSpPr/>
          <p:nvPr/>
        </p:nvSpPr>
        <p:spPr>
          <a:xfrm>
            <a:off x="2746250" y="5220493"/>
            <a:ext cx="266397" cy="204569"/>
          </a:xfrm>
          <a:custGeom>
            <a:avLst/>
            <a:gdLst>
              <a:gd name="connsiteX0" fmla="*/ 7143 w 214312"/>
              <a:gd name="connsiteY0" fmla="*/ 176212 h 176212"/>
              <a:gd name="connsiteX1" fmla="*/ 0 w 214312"/>
              <a:gd name="connsiteY1" fmla="*/ 121444 h 176212"/>
              <a:gd name="connsiteX2" fmla="*/ 214312 w 214312"/>
              <a:gd name="connsiteY2" fmla="*/ 0 h 176212"/>
              <a:gd name="connsiteX3" fmla="*/ 211931 w 214312"/>
              <a:gd name="connsiteY3" fmla="*/ 69056 h 176212"/>
              <a:gd name="connsiteX4" fmla="*/ 7143 w 214312"/>
              <a:gd name="connsiteY4" fmla="*/ 176212 h 17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312" h="176212">
                <a:moveTo>
                  <a:pt x="7143" y="176212"/>
                </a:moveTo>
                <a:lnTo>
                  <a:pt x="0" y="121444"/>
                </a:lnTo>
                <a:lnTo>
                  <a:pt x="214312" y="0"/>
                </a:lnTo>
                <a:cubicBezTo>
                  <a:pt x="213518" y="23019"/>
                  <a:pt x="212725" y="46037"/>
                  <a:pt x="211931" y="69056"/>
                </a:cubicBezTo>
                <a:lnTo>
                  <a:pt x="7143" y="176212"/>
                </a:lnTo>
                <a:close/>
              </a:path>
            </a:pathLst>
          </a:custGeom>
          <a:ln w="6350"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56FA1E7-2F4F-A0F7-2725-C8ED363A3FB1}"/>
              </a:ext>
            </a:extLst>
          </p:cNvPr>
          <p:cNvSpPr/>
          <p:nvPr/>
        </p:nvSpPr>
        <p:spPr>
          <a:xfrm>
            <a:off x="2781770" y="5256431"/>
            <a:ext cx="100639" cy="121636"/>
          </a:xfrm>
          <a:custGeom>
            <a:avLst/>
            <a:gdLst>
              <a:gd name="connsiteX0" fmla="*/ 2381 w 80962"/>
              <a:gd name="connsiteY0" fmla="*/ 104775 h 104775"/>
              <a:gd name="connsiteX1" fmla="*/ 0 w 80962"/>
              <a:gd name="connsiteY1" fmla="*/ 42862 h 104775"/>
              <a:gd name="connsiteX2" fmla="*/ 80962 w 80962"/>
              <a:gd name="connsiteY2" fmla="*/ 0 h 104775"/>
              <a:gd name="connsiteX3" fmla="*/ 76200 w 80962"/>
              <a:gd name="connsiteY3" fmla="*/ 73819 h 104775"/>
              <a:gd name="connsiteX4" fmla="*/ 2381 w 80962"/>
              <a:gd name="connsiteY4" fmla="*/ 104775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962" h="104775">
                <a:moveTo>
                  <a:pt x="2381" y="104775"/>
                </a:moveTo>
                <a:cubicBezTo>
                  <a:pt x="1587" y="84137"/>
                  <a:pt x="794" y="63500"/>
                  <a:pt x="0" y="42862"/>
                </a:cubicBezTo>
                <a:lnTo>
                  <a:pt x="80962" y="0"/>
                </a:lnTo>
                <a:lnTo>
                  <a:pt x="76200" y="73819"/>
                </a:lnTo>
                <a:lnTo>
                  <a:pt x="2381" y="104775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6201219" y="5598367"/>
            <a:ext cx="5493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5400" b="1" kern="0" spc="-200" dirty="0">
                <a:solidFill>
                  <a:srgbClr val="283C64"/>
                </a:solidFill>
              </a:rPr>
              <a:t>3D Aerial</a:t>
            </a:r>
          </a:p>
        </p:txBody>
      </p:sp>
    </p:spTree>
    <p:extLst>
      <p:ext uri="{BB962C8B-B14F-4D97-AF65-F5344CB8AC3E}">
        <p14:creationId xmlns:p14="http://schemas.microsoft.com/office/powerpoint/2010/main" val="2835324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igh school building with a blue awning&#10;&#10;Description automatically generated">
            <a:extLst>
              <a:ext uri="{FF2B5EF4-FFF2-40B4-BE49-F238E27FC236}">
                <a16:creationId xmlns:a16="http://schemas.microsoft.com/office/drawing/2014/main" id="{155164DF-15D3-D1A6-B7D2-4F508B1433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2425"/>
            <a:ext cx="12192000" cy="61531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6597459" y="274527"/>
            <a:ext cx="5493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5400" b="1" kern="0" spc="-200" dirty="0">
                <a:solidFill>
                  <a:srgbClr val="283C64"/>
                </a:solidFill>
              </a:rPr>
              <a:t>Main Entrance</a:t>
            </a:r>
          </a:p>
        </p:txBody>
      </p:sp>
    </p:spTree>
    <p:extLst>
      <p:ext uri="{BB962C8B-B14F-4D97-AF65-F5344CB8AC3E}">
        <p14:creationId xmlns:p14="http://schemas.microsoft.com/office/powerpoint/2010/main" val="2920091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uilding with a lawn&#10;&#10;Description automatically generated with medium confidence">
            <a:extLst>
              <a:ext uri="{FF2B5EF4-FFF2-40B4-BE49-F238E27FC236}">
                <a16:creationId xmlns:a16="http://schemas.microsoft.com/office/drawing/2014/main" id="{E47D6D26-10DA-F5BB-6B1B-0901CFA02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2425"/>
            <a:ext cx="12192000" cy="61531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4653280" y="274527"/>
            <a:ext cx="7438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5400" b="1" kern="0" spc="-200" dirty="0">
                <a:solidFill>
                  <a:srgbClr val="283C64"/>
                </a:solidFill>
              </a:rPr>
              <a:t>ATC / Restaurant Entrance</a:t>
            </a:r>
          </a:p>
        </p:txBody>
      </p:sp>
    </p:spTree>
    <p:extLst>
      <p:ext uri="{BB962C8B-B14F-4D97-AF65-F5344CB8AC3E}">
        <p14:creationId xmlns:p14="http://schemas.microsoft.com/office/powerpoint/2010/main" val="1929009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D1DC80-88EA-53F6-E01A-4855B4402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891"/>
            <a:ext cx="12192000" cy="66121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C58355-F401-F1D5-7FEC-10B09B3315C2}"/>
              </a:ext>
            </a:extLst>
          </p:cNvPr>
          <p:cNvSpPr/>
          <p:nvPr/>
        </p:nvSpPr>
        <p:spPr>
          <a:xfrm>
            <a:off x="10288693" y="5317067"/>
            <a:ext cx="1406518" cy="1540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6201219" y="5598367"/>
            <a:ext cx="5493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5400" b="1" kern="0" spc="-200" dirty="0">
                <a:solidFill>
                  <a:srgbClr val="283C64"/>
                </a:solidFill>
              </a:rPr>
              <a:t>Floor Plan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224C2B85-5FE4-ECAD-08CB-ED244ECFCAFF}"/>
              </a:ext>
            </a:extLst>
          </p:cNvPr>
          <p:cNvSpPr/>
          <p:nvPr/>
        </p:nvSpPr>
        <p:spPr>
          <a:xfrm rot="10800000">
            <a:off x="9570720" y="4035769"/>
            <a:ext cx="556260" cy="432007"/>
          </a:xfrm>
          <a:prstGeom prst="downArrow">
            <a:avLst/>
          </a:prstGeom>
          <a:solidFill>
            <a:schemeClr val="accent1">
              <a:alpha val="28000"/>
            </a:schemeClr>
          </a:solidFill>
          <a:ln>
            <a:solidFill>
              <a:schemeClr val="accent1">
                <a:shade val="15000"/>
                <a:alpha val="47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4C55B2CC-E0A6-A86F-2B59-826F726D5BF2}"/>
              </a:ext>
            </a:extLst>
          </p:cNvPr>
          <p:cNvSpPr/>
          <p:nvPr/>
        </p:nvSpPr>
        <p:spPr>
          <a:xfrm rot="16200000">
            <a:off x="45719" y="3700489"/>
            <a:ext cx="556260" cy="432007"/>
          </a:xfrm>
          <a:prstGeom prst="downArrow">
            <a:avLst/>
          </a:prstGeom>
          <a:solidFill>
            <a:schemeClr val="accent1">
              <a:alpha val="28000"/>
            </a:schemeClr>
          </a:solidFill>
          <a:ln>
            <a:solidFill>
              <a:schemeClr val="accent1">
                <a:shade val="15000"/>
                <a:alpha val="47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48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B53845-37DC-623A-7CDA-4D27F83617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891"/>
            <a:ext cx="12192000" cy="66121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C58355-F401-F1D5-7FEC-10B09B3315C2}"/>
              </a:ext>
            </a:extLst>
          </p:cNvPr>
          <p:cNvSpPr/>
          <p:nvPr/>
        </p:nvSpPr>
        <p:spPr>
          <a:xfrm>
            <a:off x="10288693" y="5317067"/>
            <a:ext cx="1406518" cy="1540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6201219" y="5598367"/>
            <a:ext cx="5493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5400" b="1" kern="0" spc="-200" dirty="0">
                <a:solidFill>
                  <a:srgbClr val="283C64"/>
                </a:solidFill>
              </a:rPr>
              <a:t>Renovations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9F54C8-F782-B95E-CC49-2D9F3985E143}"/>
              </a:ext>
            </a:extLst>
          </p:cNvPr>
          <p:cNvSpPr/>
          <p:nvPr/>
        </p:nvSpPr>
        <p:spPr>
          <a:xfrm>
            <a:off x="1564721" y="525794"/>
            <a:ext cx="1059332" cy="1023085"/>
          </a:xfrm>
          <a:prstGeom prst="rect">
            <a:avLst/>
          </a:prstGeom>
          <a:solidFill>
            <a:schemeClr val="accent2">
              <a:alpha val="56000"/>
            </a:schemeClr>
          </a:solidFill>
          <a:ln w="28575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2D491F-0754-CFD8-E952-A238E1479019}"/>
              </a:ext>
            </a:extLst>
          </p:cNvPr>
          <p:cNvSpPr/>
          <p:nvPr/>
        </p:nvSpPr>
        <p:spPr>
          <a:xfrm>
            <a:off x="2024449" y="2793648"/>
            <a:ext cx="926855" cy="1406285"/>
          </a:xfrm>
          <a:prstGeom prst="rect">
            <a:avLst/>
          </a:prstGeom>
          <a:solidFill>
            <a:schemeClr val="accent2">
              <a:alpha val="56000"/>
            </a:schemeClr>
          </a:solidFill>
          <a:ln w="28575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5B88ED-D972-D218-F379-96737D9F3D0F}"/>
              </a:ext>
            </a:extLst>
          </p:cNvPr>
          <p:cNvSpPr/>
          <p:nvPr/>
        </p:nvSpPr>
        <p:spPr>
          <a:xfrm>
            <a:off x="119929" y="636927"/>
            <a:ext cx="1059332" cy="2060554"/>
          </a:xfrm>
          <a:prstGeom prst="rect">
            <a:avLst/>
          </a:prstGeom>
          <a:solidFill>
            <a:schemeClr val="accent2">
              <a:alpha val="56000"/>
            </a:schemeClr>
          </a:solidFill>
          <a:ln w="28575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9245144-75B3-A036-D6B0-EF2B71281458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755224" y="3982398"/>
            <a:ext cx="3073100" cy="2445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B64BFA2-4219-A5B2-24D0-7EEFAFE65EE5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922020" y="256583"/>
            <a:ext cx="2764325" cy="11764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7546A46-6399-54F5-2A34-B9854768364A}"/>
              </a:ext>
            </a:extLst>
          </p:cNvPr>
          <p:cNvSpPr txBox="1"/>
          <p:nvPr/>
        </p:nvSpPr>
        <p:spPr>
          <a:xfrm>
            <a:off x="3686345" y="71917"/>
            <a:ext cx="3488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RENOVATE FOR PROJECT DRIVE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6021DD-406F-5E01-C469-BA1D968AE9D7}"/>
              </a:ext>
            </a:extLst>
          </p:cNvPr>
          <p:cNvSpPr/>
          <p:nvPr/>
        </p:nvSpPr>
        <p:spPr>
          <a:xfrm>
            <a:off x="492121" y="3714759"/>
            <a:ext cx="797288" cy="535279"/>
          </a:xfrm>
          <a:prstGeom prst="rect">
            <a:avLst/>
          </a:prstGeom>
          <a:solidFill>
            <a:schemeClr val="accent2">
              <a:alpha val="56000"/>
            </a:schemeClr>
          </a:solidFill>
          <a:ln w="28575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C72E9C4-363C-1F2E-CC1B-ED69661E7032}"/>
              </a:ext>
            </a:extLst>
          </p:cNvPr>
          <p:cNvSpPr/>
          <p:nvPr/>
        </p:nvSpPr>
        <p:spPr>
          <a:xfrm>
            <a:off x="2999204" y="3302224"/>
            <a:ext cx="488128" cy="626543"/>
          </a:xfrm>
          <a:prstGeom prst="rect">
            <a:avLst/>
          </a:prstGeom>
          <a:solidFill>
            <a:schemeClr val="accent2">
              <a:alpha val="56000"/>
            </a:schemeClr>
          </a:solidFill>
          <a:ln w="28575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5D24D21-FE64-7E9D-781E-32F882ADF4FE}"/>
              </a:ext>
            </a:extLst>
          </p:cNvPr>
          <p:cNvSpPr/>
          <p:nvPr/>
        </p:nvSpPr>
        <p:spPr>
          <a:xfrm>
            <a:off x="1298421" y="3714758"/>
            <a:ext cx="702077" cy="396889"/>
          </a:xfrm>
          <a:prstGeom prst="rect">
            <a:avLst/>
          </a:prstGeom>
          <a:solidFill>
            <a:schemeClr val="accent2">
              <a:alpha val="56000"/>
            </a:schemeClr>
          </a:solidFill>
          <a:ln w="28575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FD08DC-A3A3-F93F-E95E-950344288D60}"/>
              </a:ext>
            </a:extLst>
          </p:cNvPr>
          <p:cNvSpPr/>
          <p:nvPr/>
        </p:nvSpPr>
        <p:spPr>
          <a:xfrm>
            <a:off x="2990191" y="3986110"/>
            <a:ext cx="1808831" cy="416328"/>
          </a:xfrm>
          <a:prstGeom prst="rect">
            <a:avLst/>
          </a:prstGeom>
          <a:solidFill>
            <a:schemeClr val="accent2">
              <a:alpha val="56000"/>
            </a:schemeClr>
          </a:solidFill>
          <a:ln w="28575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4DEE38-6AF9-18F8-57EC-938939869D55}"/>
              </a:ext>
            </a:extLst>
          </p:cNvPr>
          <p:cNvSpPr/>
          <p:nvPr/>
        </p:nvSpPr>
        <p:spPr>
          <a:xfrm>
            <a:off x="6578220" y="1591838"/>
            <a:ext cx="484732" cy="369332"/>
          </a:xfrm>
          <a:prstGeom prst="rect">
            <a:avLst/>
          </a:prstGeom>
          <a:solidFill>
            <a:schemeClr val="accent2">
              <a:alpha val="56000"/>
            </a:schemeClr>
          </a:solidFill>
          <a:ln w="28575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3D58209-F29A-81A7-7FC4-21C2F976D556}"/>
              </a:ext>
            </a:extLst>
          </p:cNvPr>
          <p:cNvSpPr/>
          <p:nvPr/>
        </p:nvSpPr>
        <p:spPr>
          <a:xfrm>
            <a:off x="5572371" y="3714758"/>
            <a:ext cx="2096950" cy="844630"/>
          </a:xfrm>
          <a:prstGeom prst="rect">
            <a:avLst/>
          </a:prstGeom>
          <a:solidFill>
            <a:schemeClr val="accent2">
              <a:alpha val="56000"/>
            </a:schemeClr>
          </a:solidFill>
          <a:ln w="28575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B29ACE0-8573-AE27-7CF8-BC67CEEC5C74}"/>
              </a:ext>
            </a:extLst>
          </p:cNvPr>
          <p:cNvCxnSpPr>
            <a:cxnSpLocks/>
            <a:stCxn id="31" idx="1"/>
          </p:cNvCxnSpPr>
          <p:nvPr/>
        </p:nvCxnSpPr>
        <p:spPr>
          <a:xfrm flipH="1">
            <a:off x="2324100" y="625681"/>
            <a:ext cx="1415585" cy="5498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25DED2B-F471-60B5-E04F-F2A50C41D976}"/>
              </a:ext>
            </a:extLst>
          </p:cNvPr>
          <p:cNvSpPr txBox="1"/>
          <p:nvPr/>
        </p:nvSpPr>
        <p:spPr>
          <a:xfrm>
            <a:off x="3739685" y="441015"/>
            <a:ext cx="4100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RENOVATE FOR SPECIAL EDUCATION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086CFEB-4903-C402-C947-F6CDF094C797}"/>
              </a:ext>
            </a:extLst>
          </p:cNvPr>
          <p:cNvSpPr txBox="1"/>
          <p:nvPr/>
        </p:nvSpPr>
        <p:spPr>
          <a:xfrm>
            <a:off x="3828324" y="6243501"/>
            <a:ext cx="4713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 AND RENOVATE FOR SECURE ENTRANCE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F2A849B-B50D-F975-DB30-3D931984D2FF}"/>
              </a:ext>
            </a:extLst>
          </p:cNvPr>
          <p:cNvCxnSpPr>
            <a:cxnSpLocks/>
            <a:stCxn id="39" idx="1"/>
          </p:cNvCxnSpPr>
          <p:nvPr/>
        </p:nvCxnSpPr>
        <p:spPr>
          <a:xfrm flipH="1" flipV="1">
            <a:off x="1564721" y="3959917"/>
            <a:ext cx="2315329" cy="2030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259A0B0B-5D4B-BBE8-2EF0-768A9D0CAE56}"/>
              </a:ext>
            </a:extLst>
          </p:cNvPr>
          <p:cNvSpPr txBox="1"/>
          <p:nvPr/>
        </p:nvSpPr>
        <p:spPr>
          <a:xfrm>
            <a:off x="3880050" y="5806214"/>
            <a:ext cx="4713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RENOVATE FINISHES, LIGHTING, ETC.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564CB8A-E3A6-D82F-3149-8FAECD36F7B9}"/>
              </a:ext>
            </a:extLst>
          </p:cNvPr>
          <p:cNvCxnSpPr>
            <a:cxnSpLocks/>
            <a:stCxn id="42" idx="1"/>
          </p:cNvCxnSpPr>
          <p:nvPr/>
        </p:nvCxnSpPr>
        <p:spPr>
          <a:xfrm flipH="1" flipV="1">
            <a:off x="2334373" y="3928767"/>
            <a:ext cx="1613251" cy="1683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61428AC3-BF66-A402-ADA7-4B4051B07488}"/>
              </a:ext>
            </a:extLst>
          </p:cNvPr>
          <p:cNvSpPr txBox="1"/>
          <p:nvPr/>
        </p:nvSpPr>
        <p:spPr>
          <a:xfrm>
            <a:off x="3947624" y="5428003"/>
            <a:ext cx="5607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RENOVATE FOR CLASSROOM, STAFF,  &amp; ADMIN USE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5E3CFF2-1147-E3D9-1EC5-1A8D61BEAB1A}"/>
              </a:ext>
            </a:extLst>
          </p:cNvPr>
          <p:cNvSpPr txBox="1"/>
          <p:nvPr/>
        </p:nvSpPr>
        <p:spPr>
          <a:xfrm>
            <a:off x="3947624" y="5054404"/>
            <a:ext cx="5607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RENOVATE FOR ART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065D8C1-4BE7-F7A1-2EEA-E717028444B1}"/>
              </a:ext>
            </a:extLst>
          </p:cNvPr>
          <p:cNvCxnSpPr>
            <a:cxnSpLocks/>
          </p:cNvCxnSpPr>
          <p:nvPr/>
        </p:nvCxnSpPr>
        <p:spPr>
          <a:xfrm flipH="1" flipV="1">
            <a:off x="3261228" y="4208014"/>
            <a:ext cx="709564" cy="1022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B3D4C02-5AA2-DAF3-F18B-3BA611F96618}"/>
              </a:ext>
            </a:extLst>
          </p:cNvPr>
          <p:cNvCxnSpPr>
            <a:cxnSpLocks/>
          </p:cNvCxnSpPr>
          <p:nvPr/>
        </p:nvCxnSpPr>
        <p:spPr>
          <a:xfrm flipH="1" flipV="1">
            <a:off x="7274770" y="3986420"/>
            <a:ext cx="1066797" cy="8255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DC5C33E-ED91-D749-4FB9-7CE331F71F57}"/>
              </a:ext>
            </a:extLst>
          </p:cNvPr>
          <p:cNvSpPr txBox="1"/>
          <p:nvPr/>
        </p:nvSpPr>
        <p:spPr>
          <a:xfrm>
            <a:off x="8341567" y="4675754"/>
            <a:ext cx="5607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RENOVATE TO ALLOW NEW CTE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3CFB69A-A537-8654-0F71-41DF708F1F3F}"/>
              </a:ext>
            </a:extLst>
          </p:cNvPr>
          <p:cNvSpPr txBox="1"/>
          <p:nvPr/>
        </p:nvSpPr>
        <p:spPr>
          <a:xfrm>
            <a:off x="3816918" y="2844078"/>
            <a:ext cx="5607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RENOVATE RESTROOMS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2E53DC0-C0D9-FFD4-FD99-2AD0337D85C1}"/>
              </a:ext>
            </a:extLst>
          </p:cNvPr>
          <p:cNvCxnSpPr>
            <a:cxnSpLocks/>
          </p:cNvCxnSpPr>
          <p:nvPr/>
        </p:nvCxnSpPr>
        <p:spPr>
          <a:xfrm flipH="1">
            <a:off x="3267501" y="3016566"/>
            <a:ext cx="533399" cy="4457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C5B8588-6E72-42E7-7E97-88333682494C}"/>
              </a:ext>
            </a:extLst>
          </p:cNvPr>
          <p:cNvCxnSpPr>
            <a:cxnSpLocks/>
          </p:cNvCxnSpPr>
          <p:nvPr/>
        </p:nvCxnSpPr>
        <p:spPr>
          <a:xfrm flipV="1">
            <a:off x="6236898" y="1800878"/>
            <a:ext cx="583688" cy="1251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468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0C58355-F401-F1D5-7FEC-10B09B3315C2}"/>
              </a:ext>
            </a:extLst>
          </p:cNvPr>
          <p:cNvSpPr/>
          <p:nvPr/>
        </p:nvSpPr>
        <p:spPr>
          <a:xfrm>
            <a:off x="10288693" y="5317067"/>
            <a:ext cx="1406518" cy="1540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6201219" y="5598367"/>
            <a:ext cx="5493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5400" b="1" kern="0" spc="-200" dirty="0">
                <a:solidFill>
                  <a:srgbClr val="283C64"/>
                </a:solidFill>
              </a:rPr>
              <a:t>Upper Floor Plan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01B8EE-66AA-0D8D-E020-8ECF47D53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217" y="153967"/>
            <a:ext cx="5456577" cy="3125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67438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458333" y="1685597"/>
            <a:ext cx="1127533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000" b="1" kern="0" spc="-200" dirty="0">
                <a:solidFill>
                  <a:srgbClr val="283C64"/>
                </a:solidFill>
              </a:rPr>
              <a:t>HVAC Upgrades</a:t>
            </a:r>
          </a:p>
          <a:p>
            <a:pPr>
              <a:defRPr/>
            </a:pPr>
            <a:r>
              <a:rPr lang="en-US" sz="4000" b="1" kern="0" spc="-200" dirty="0">
                <a:solidFill>
                  <a:srgbClr val="283C64"/>
                </a:solidFill>
              </a:rPr>
              <a:t>Envelope Repairs</a:t>
            </a:r>
          </a:p>
          <a:p>
            <a:pPr>
              <a:defRPr/>
            </a:pPr>
            <a:r>
              <a:rPr lang="en-US" sz="4000" b="1" kern="0" spc="-200" dirty="0">
                <a:solidFill>
                  <a:srgbClr val="283C64"/>
                </a:solidFill>
              </a:rPr>
              <a:t>Site Improvements</a:t>
            </a:r>
          </a:p>
          <a:p>
            <a:pPr>
              <a:defRPr/>
            </a:pPr>
            <a:r>
              <a:rPr lang="en-US" sz="4000" b="1" kern="0" spc="-200" dirty="0">
                <a:solidFill>
                  <a:srgbClr val="283C64"/>
                </a:solidFill>
              </a:rPr>
              <a:t>Code Issues</a:t>
            </a:r>
          </a:p>
          <a:p>
            <a:pPr>
              <a:defRPr/>
            </a:pPr>
            <a:r>
              <a:rPr lang="en-US" sz="4000" b="1" kern="0" spc="-200" dirty="0">
                <a:solidFill>
                  <a:srgbClr val="283C64"/>
                </a:solidFill>
              </a:rPr>
              <a:t>Restrooms</a:t>
            </a:r>
          </a:p>
          <a:p>
            <a:pPr>
              <a:defRPr/>
            </a:pPr>
            <a:r>
              <a:rPr lang="en-US" sz="4000" b="1" kern="0" spc="-200" dirty="0">
                <a:solidFill>
                  <a:srgbClr val="283C64"/>
                </a:solidFill>
              </a:rPr>
              <a:t>Security</a:t>
            </a:r>
          </a:p>
          <a:p>
            <a:pPr>
              <a:defRPr/>
            </a:pPr>
            <a:endParaRPr lang="en-US" sz="4000" b="1" kern="0" spc="-200" dirty="0">
              <a:solidFill>
                <a:srgbClr val="283C64"/>
              </a:solidFill>
            </a:endParaRPr>
          </a:p>
        </p:txBody>
      </p:sp>
      <p:pic>
        <p:nvPicPr>
          <p:cNvPr id="2" name="Picture 1" descr="A picture containing sky, outdoor, road, cement&#10;&#10;Description automatically generated">
            <a:extLst>
              <a:ext uri="{FF2B5EF4-FFF2-40B4-BE49-F238E27FC236}">
                <a16:creationId xmlns:a16="http://schemas.microsoft.com/office/drawing/2014/main" id="{2524ED38-FAFD-DFF4-9352-269891B33B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57767" y="1391177"/>
            <a:ext cx="3149256" cy="2721898"/>
          </a:xfrm>
          <a:prstGeom prst="rect">
            <a:avLst/>
          </a:prstGeom>
        </p:spPr>
      </p:pic>
      <p:pic>
        <p:nvPicPr>
          <p:cNvPr id="11" name="Picture 10" descr="A brick wall with a window&#10;&#10;Description automatically generated with low confidence">
            <a:extLst>
              <a:ext uri="{FF2B5EF4-FFF2-40B4-BE49-F238E27FC236}">
                <a16:creationId xmlns:a16="http://schemas.microsoft.com/office/drawing/2014/main" id="{84C9309D-0DA9-3E09-D920-DE860970F7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6499" y="1391177"/>
            <a:ext cx="4040906" cy="2721898"/>
          </a:xfrm>
          <a:prstGeom prst="rect">
            <a:avLst/>
          </a:prstGeom>
        </p:spPr>
      </p:pic>
      <p:pic>
        <p:nvPicPr>
          <p:cNvPr id="14" name="Picture 13" descr="A field with a track and a small building&#10;&#10;Description automatically generated">
            <a:extLst>
              <a:ext uri="{FF2B5EF4-FFF2-40B4-BE49-F238E27FC236}">
                <a16:creationId xmlns:a16="http://schemas.microsoft.com/office/drawing/2014/main" id="{601328B2-CF52-8A42-32EA-DB77551BF6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6499" y="4188885"/>
            <a:ext cx="4040907" cy="21081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7179E9-53CE-E7A5-2243-46EF3D62C8E7}"/>
              </a:ext>
            </a:extLst>
          </p:cNvPr>
          <p:cNvSpPr txBox="1"/>
          <p:nvPr/>
        </p:nvSpPr>
        <p:spPr>
          <a:xfrm>
            <a:off x="-1159783" y="187137"/>
            <a:ext cx="13266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4800" b="1" kern="0" spc="-200" dirty="0">
                <a:solidFill>
                  <a:srgbClr val="283C64"/>
                </a:solidFill>
              </a:rPr>
              <a:t>MHS </a:t>
            </a:r>
            <a:r>
              <a:rPr lang="en-US" sz="4800" b="1" kern="0" spc="-200" dirty="0">
                <a:solidFill>
                  <a:schemeClr val="bg1">
                    <a:lumMod val="65000"/>
                  </a:schemeClr>
                </a:solidFill>
              </a:rPr>
              <a:t>DEFERRED MAINTENANCE &amp; RENOVATIONS</a:t>
            </a:r>
          </a:p>
        </p:txBody>
      </p:sp>
      <p:pic>
        <p:nvPicPr>
          <p:cNvPr id="6" name="Picture 5" descr="A green plant growing on a concrete ledge&#10;&#10;Description automatically generated with medium confidence">
            <a:extLst>
              <a:ext uri="{FF2B5EF4-FFF2-40B4-BE49-F238E27FC236}">
                <a16:creationId xmlns:a16="http://schemas.microsoft.com/office/drawing/2014/main" id="{E301A80E-A4C5-1855-4355-BA4482055AD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596"/>
          <a:stretch/>
        </p:blipFill>
        <p:spPr>
          <a:xfrm rot="16200000">
            <a:off x="9275546" y="3571107"/>
            <a:ext cx="2108181" cy="334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44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253F261-C0EB-4DDA-8B86-98D0EEEB569F}"/>
              </a:ext>
            </a:extLst>
          </p:cNvPr>
          <p:cNvSpPr txBox="1"/>
          <p:nvPr/>
        </p:nvSpPr>
        <p:spPr>
          <a:xfrm>
            <a:off x="4865608" y="1129805"/>
            <a:ext cx="765932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00000"/>
            </a:pPr>
            <a:r>
              <a:rPr lang="en-US" sz="3600" b="1" dirty="0">
                <a:solidFill>
                  <a:srgbClr val="283C64"/>
                </a:solidFill>
                <a:latin typeface="Arial Narrow" panose="020B0606020202030204" pitchFamily="34" charset="0"/>
              </a:rPr>
              <a:t>TOTAL………..…..……………..$59.82 M</a:t>
            </a:r>
          </a:p>
          <a:p>
            <a:pPr>
              <a:buSzPct val="200000"/>
            </a:pPr>
            <a:endParaRPr lang="en-US" sz="3600" dirty="0">
              <a:solidFill>
                <a:srgbClr val="283C64"/>
              </a:solidFill>
              <a:latin typeface="Arial Narrow" panose="020B0606020202030204" pitchFamily="34" charset="0"/>
            </a:endParaRPr>
          </a:p>
          <a:p>
            <a:pPr>
              <a:buSzPct val="200000"/>
            </a:pPr>
            <a:endParaRPr lang="en-US" sz="3600" b="1" dirty="0">
              <a:solidFill>
                <a:srgbClr val="283C64"/>
              </a:solidFill>
              <a:latin typeface="Arial Narrow" panose="020B0606020202030204" pitchFamily="34" charset="0"/>
            </a:endParaRPr>
          </a:p>
          <a:p>
            <a:pPr>
              <a:buSzPct val="200000"/>
            </a:pPr>
            <a:r>
              <a:rPr lang="en-US" sz="3600" b="1" dirty="0">
                <a:solidFill>
                  <a:srgbClr val="283C64"/>
                </a:solidFill>
                <a:latin typeface="Arial Narrow" panose="020B0606020202030204" pitchFamily="34" charset="0"/>
              </a:rPr>
              <a:t>LESS STATE CTE FUNDING...$27.60 M</a:t>
            </a:r>
          </a:p>
          <a:p>
            <a:pPr>
              <a:buSzPct val="200000"/>
            </a:pPr>
            <a:endParaRPr lang="en-US" sz="3600" b="1" dirty="0">
              <a:solidFill>
                <a:srgbClr val="283C64"/>
              </a:solidFill>
              <a:latin typeface="Arial Narrow" panose="020B0606020202030204" pitchFamily="34" charset="0"/>
            </a:endParaRPr>
          </a:p>
          <a:p>
            <a:pPr>
              <a:buSzPct val="200000"/>
            </a:pPr>
            <a:endParaRPr lang="en-US" sz="3600" b="1" dirty="0">
              <a:solidFill>
                <a:srgbClr val="283C64"/>
              </a:solidFill>
              <a:latin typeface="Arial Narrow" panose="020B0606020202030204" pitchFamily="34" charset="0"/>
            </a:endParaRPr>
          </a:p>
          <a:p>
            <a:pPr>
              <a:buSzPct val="200000"/>
            </a:pPr>
            <a:r>
              <a:rPr lang="en-US" sz="3600" b="1" dirty="0">
                <a:solidFill>
                  <a:srgbClr val="283C64"/>
                </a:solidFill>
                <a:latin typeface="Arial Narrow" panose="020B0606020202030204" pitchFamily="34" charset="0"/>
              </a:rPr>
              <a:t>MILFORD BOND:…..…..…..….$32.22 M</a:t>
            </a:r>
          </a:p>
          <a:p>
            <a:pPr>
              <a:buSzPct val="200000"/>
            </a:pPr>
            <a:endParaRPr lang="en-US" sz="3600" b="1" dirty="0">
              <a:solidFill>
                <a:srgbClr val="283C64"/>
              </a:solidFill>
              <a:latin typeface="Arial Narrow" panose="020B0606020202030204" pitchFamily="34" charset="0"/>
            </a:endParaRPr>
          </a:p>
          <a:p>
            <a:pPr>
              <a:buSzPct val="200000"/>
            </a:pPr>
            <a:endParaRPr 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0BC8B96-333A-4D16-BD74-76433405E56D}"/>
              </a:ext>
            </a:extLst>
          </p:cNvPr>
          <p:cNvSpPr/>
          <p:nvPr/>
        </p:nvSpPr>
        <p:spPr>
          <a:xfrm>
            <a:off x="4445580" y="2930401"/>
            <a:ext cx="365760" cy="365760"/>
          </a:xfrm>
          <a:prstGeom prst="ellipse">
            <a:avLst/>
          </a:prstGeom>
          <a:noFill/>
          <a:ln w="28575">
            <a:solidFill>
              <a:srgbClr val="283C6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1E210CF-0273-4AB4-BEC5-2C5100D7FDE9}"/>
              </a:ext>
            </a:extLst>
          </p:cNvPr>
          <p:cNvSpPr/>
          <p:nvPr/>
        </p:nvSpPr>
        <p:spPr>
          <a:xfrm>
            <a:off x="4499848" y="4527385"/>
            <a:ext cx="365760" cy="365760"/>
          </a:xfrm>
          <a:prstGeom prst="ellipse">
            <a:avLst/>
          </a:prstGeom>
          <a:noFill/>
          <a:ln w="28575">
            <a:solidFill>
              <a:srgbClr val="283C6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159767-536B-9819-83A5-5F5840CF0EF5}"/>
              </a:ext>
            </a:extLst>
          </p:cNvPr>
          <p:cNvSpPr txBox="1"/>
          <p:nvPr/>
        </p:nvSpPr>
        <p:spPr>
          <a:xfrm>
            <a:off x="4865608" y="1786592"/>
            <a:ext cx="4591050" cy="923330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>
              <a:buSzPct val="200000"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2 Chemistry Labs</a:t>
            </a:r>
          </a:p>
          <a:p>
            <a:pPr>
              <a:buSzPct val="200000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MHS Renovations</a:t>
            </a:r>
          </a:p>
          <a:p>
            <a:pPr>
              <a:buSzPct val="200000"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Woodworking, Foods Labs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B09E38-DDE5-DC4E-3B56-B14B93217C18}"/>
              </a:ext>
            </a:extLst>
          </p:cNvPr>
          <p:cNvSpPr txBox="1"/>
          <p:nvPr/>
        </p:nvSpPr>
        <p:spPr>
          <a:xfrm>
            <a:off x="7455153" y="1813857"/>
            <a:ext cx="4591050" cy="923330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>
              <a:buSzPct val="200000"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New ATC Spaces</a:t>
            </a:r>
          </a:p>
          <a:p>
            <a:pPr>
              <a:buSzPct val="200000"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Project Drive Reno</a:t>
            </a:r>
          </a:p>
          <a:p>
            <a:pPr>
              <a:buSzPct val="200000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Art Rooms Reno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9579AD-A631-2428-1E70-CF9DED7879B0}"/>
              </a:ext>
            </a:extLst>
          </p:cNvPr>
          <p:cNvSpPr txBox="1"/>
          <p:nvPr/>
        </p:nvSpPr>
        <p:spPr>
          <a:xfrm>
            <a:off x="5607153" y="3448504"/>
            <a:ext cx="5198540" cy="369332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>
              <a:buSzPct val="200000"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75% State Funding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applied to Eligible CTE Costs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EA045F-30A7-6315-58BB-92FBE44D6A92}"/>
              </a:ext>
            </a:extLst>
          </p:cNvPr>
          <p:cNvSpPr txBox="1"/>
          <p:nvPr/>
        </p:nvSpPr>
        <p:spPr>
          <a:xfrm>
            <a:off x="-770813" y="2145571"/>
            <a:ext cx="50335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4800" b="1" kern="0" spc="-200" dirty="0">
                <a:solidFill>
                  <a:srgbClr val="283C64"/>
                </a:solidFill>
              </a:rPr>
              <a:t>MARCH 2025</a:t>
            </a:r>
          </a:p>
          <a:p>
            <a:pPr algn="r">
              <a:defRPr/>
            </a:pPr>
            <a:r>
              <a:rPr lang="en-US" sz="4800" b="1" kern="0" spc="-200" dirty="0">
                <a:solidFill>
                  <a:schemeClr val="bg1">
                    <a:lumMod val="50000"/>
                  </a:schemeClr>
                </a:solidFill>
              </a:rPr>
              <a:t>PROJECT COSTS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8360507-CDBF-6BE2-CC35-C2C767DCB8B3}"/>
              </a:ext>
            </a:extLst>
          </p:cNvPr>
          <p:cNvSpPr/>
          <p:nvPr/>
        </p:nvSpPr>
        <p:spPr>
          <a:xfrm>
            <a:off x="4445580" y="1301723"/>
            <a:ext cx="365760" cy="365760"/>
          </a:xfrm>
          <a:prstGeom prst="ellipse">
            <a:avLst/>
          </a:prstGeom>
          <a:solidFill>
            <a:srgbClr val="FFC000"/>
          </a:solidFill>
          <a:ln w="28575">
            <a:solidFill>
              <a:srgbClr val="283C6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A9E6D1-BAA4-50CA-D387-EF929FA62D57}"/>
              </a:ext>
            </a:extLst>
          </p:cNvPr>
          <p:cNvSpPr txBox="1"/>
          <p:nvPr/>
        </p:nvSpPr>
        <p:spPr>
          <a:xfrm>
            <a:off x="9521617" y="1813857"/>
            <a:ext cx="2959353" cy="923330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>
              <a:buSzPct val="200000"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MHS Roof</a:t>
            </a:r>
          </a:p>
          <a:p>
            <a:pPr>
              <a:buSzPct val="200000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MHS HVAC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>
              <a:buSzPct val="200000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MHS Envelope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423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EA045F-30A7-6315-58BB-92FBE44D6A92}"/>
              </a:ext>
            </a:extLst>
          </p:cNvPr>
          <p:cNvSpPr txBox="1"/>
          <p:nvPr/>
        </p:nvSpPr>
        <p:spPr>
          <a:xfrm>
            <a:off x="999332" y="97696"/>
            <a:ext cx="8686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4800" b="1" kern="0" spc="-200" dirty="0">
                <a:solidFill>
                  <a:srgbClr val="283C64"/>
                </a:solidFill>
              </a:rPr>
              <a:t>MARCH 2025  </a:t>
            </a:r>
            <a:r>
              <a:rPr lang="en-US" sz="4800" b="1" kern="0" spc="-200" dirty="0">
                <a:solidFill>
                  <a:schemeClr val="bg1">
                    <a:lumMod val="50000"/>
                  </a:schemeClr>
                </a:solidFill>
              </a:rPr>
              <a:t>PROJECT COSTS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FE99AB-0F41-FB76-0DAB-61F232B4A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9477"/>
            <a:ext cx="12192000" cy="407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356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EA045F-30A7-6315-58BB-92FBE44D6A92}"/>
              </a:ext>
            </a:extLst>
          </p:cNvPr>
          <p:cNvSpPr txBox="1"/>
          <p:nvPr/>
        </p:nvSpPr>
        <p:spPr>
          <a:xfrm>
            <a:off x="994002" y="138054"/>
            <a:ext cx="8686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4800" b="1" kern="0" spc="-200" dirty="0">
                <a:solidFill>
                  <a:srgbClr val="283C64"/>
                </a:solidFill>
              </a:rPr>
              <a:t>MARCH 2025  </a:t>
            </a:r>
            <a:r>
              <a:rPr lang="en-US" sz="4800" b="1" kern="0" spc="-200" dirty="0">
                <a:solidFill>
                  <a:schemeClr val="bg1">
                    <a:lumMod val="50000"/>
                  </a:schemeClr>
                </a:solidFill>
              </a:rPr>
              <a:t>PROJECT COSTS</a:t>
            </a:r>
          </a:p>
        </p:txBody>
      </p:sp>
      <p:pic>
        <p:nvPicPr>
          <p:cNvPr id="3" name="Graphic 2" descr="Robot Hand outline">
            <a:extLst>
              <a:ext uri="{FF2B5EF4-FFF2-40B4-BE49-F238E27FC236}">
                <a16:creationId xmlns:a16="http://schemas.microsoft.com/office/drawing/2014/main" id="{8A245DBD-C143-9365-A8D9-C3559F71D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6802" y="2126707"/>
            <a:ext cx="1200328" cy="1200328"/>
          </a:xfrm>
          <a:prstGeom prst="rect">
            <a:avLst/>
          </a:prstGeom>
        </p:spPr>
      </p:pic>
      <p:pic>
        <p:nvPicPr>
          <p:cNvPr id="4" name="Graphic 3" descr="Add with solid fill">
            <a:extLst>
              <a:ext uri="{FF2B5EF4-FFF2-40B4-BE49-F238E27FC236}">
                <a16:creationId xmlns:a16="http://schemas.microsoft.com/office/drawing/2014/main" id="{C3816A93-8D86-EE10-6992-427988B126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802" y="4649628"/>
            <a:ext cx="914400" cy="914400"/>
          </a:xfrm>
          <a:prstGeom prst="rect">
            <a:avLst/>
          </a:prstGeom>
        </p:spPr>
      </p:pic>
      <p:pic>
        <p:nvPicPr>
          <p:cNvPr id="6" name="Graphic 5" descr="Renovation (House With Sparkles) outline">
            <a:extLst>
              <a:ext uri="{FF2B5EF4-FFF2-40B4-BE49-F238E27FC236}">
                <a16:creationId xmlns:a16="http://schemas.microsoft.com/office/drawing/2014/main" id="{EF1A759B-D3E7-99D8-E0BD-A0AD729C44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85266" y="2417944"/>
            <a:ext cx="914400" cy="914400"/>
          </a:xfrm>
          <a:prstGeom prst="rect">
            <a:avLst/>
          </a:prstGeom>
        </p:spPr>
      </p:pic>
      <p:pic>
        <p:nvPicPr>
          <p:cNvPr id="7" name="Graphic 6" descr="Tools with solid fill">
            <a:extLst>
              <a:ext uri="{FF2B5EF4-FFF2-40B4-BE49-F238E27FC236}">
                <a16:creationId xmlns:a16="http://schemas.microsoft.com/office/drawing/2014/main" id="{2967CB50-0A9B-57FD-6364-2A91C58519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06458" y="4988276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BD9896-53D4-2AA0-95BD-D5E83DF7FE32}"/>
              </a:ext>
            </a:extLst>
          </p:cNvPr>
          <p:cNvSpPr txBox="1"/>
          <p:nvPr/>
        </p:nvSpPr>
        <p:spPr>
          <a:xfrm>
            <a:off x="281032" y="1681497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NEW APPLIED TECHNOLOGY CENTER</a:t>
            </a:r>
          </a:p>
          <a:p>
            <a:pPr algn="ctr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(ADDITIONS, DEMOLITION, SITE)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6B0050-E16D-B078-7BBB-BC59B0A413B4}"/>
              </a:ext>
            </a:extLst>
          </p:cNvPr>
          <p:cNvSpPr txBox="1"/>
          <p:nvPr/>
        </p:nvSpPr>
        <p:spPr>
          <a:xfrm>
            <a:off x="1803716" y="2215878"/>
            <a:ext cx="28003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283C64"/>
                </a:solidFill>
                <a:latin typeface="Arial Narrow" panose="020B0606020202030204" pitchFamily="34" charset="0"/>
              </a:rPr>
              <a:t>$44.8M</a:t>
            </a:r>
            <a:endParaRPr lang="en-US" sz="7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A61B57-91F8-8E00-AA36-0720500F2E9A}"/>
              </a:ext>
            </a:extLst>
          </p:cNvPr>
          <p:cNvSpPr txBox="1"/>
          <p:nvPr/>
        </p:nvSpPr>
        <p:spPr>
          <a:xfrm>
            <a:off x="937369" y="3983632"/>
            <a:ext cx="44481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MHS ADDITIONS</a:t>
            </a:r>
          </a:p>
          <a:p>
            <a:pPr algn="ctr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(CHEMISTRY, WOODWORKING, </a:t>
            </a:r>
          </a:p>
          <a:p>
            <a:pPr algn="ctr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FOODS LABS)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EED923-2619-C95B-14E0-0F83DB7C26D0}"/>
              </a:ext>
            </a:extLst>
          </p:cNvPr>
          <p:cNvSpPr txBox="1"/>
          <p:nvPr/>
        </p:nvSpPr>
        <p:spPr>
          <a:xfrm>
            <a:off x="1761282" y="4963863"/>
            <a:ext cx="28003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283C64"/>
                </a:solidFill>
                <a:latin typeface="Arial Narrow" panose="020B0606020202030204" pitchFamily="34" charset="0"/>
              </a:rPr>
              <a:t>$5.8M</a:t>
            </a:r>
            <a:endParaRPr lang="en-US" sz="7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46C6BA-1316-9ADE-2F0F-317A0F0C6A99}"/>
              </a:ext>
            </a:extLst>
          </p:cNvPr>
          <p:cNvSpPr txBox="1"/>
          <p:nvPr/>
        </p:nvSpPr>
        <p:spPr>
          <a:xfrm>
            <a:off x="6232752" y="1397364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MHS RENOVATIONS</a:t>
            </a:r>
          </a:p>
          <a:p>
            <a:pPr algn="ctr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(ENTRANCE, RESTROOMS, CODE ISSUES, SPECIAL ED, PROJECT DRIVE, ART)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C24E55-D5B1-9856-7E1E-D3FBA93DCC9A}"/>
              </a:ext>
            </a:extLst>
          </p:cNvPr>
          <p:cNvSpPr txBox="1"/>
          <p:nvPr/>
        </p:nvSpPr>
        <p:spPr>
          <a:xfrm>
            <a:off x="7890191" y="2449787"/>
            <a:ext cx="28003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283C64"/>
                </a:solidFill>
                <a:latin typeface="Arial Narrow" panose="020B0606020202030204" pitchFamily="34" charset="0"/>
              </a:rPr>
              <a:t>$5.8M</a:t>
            </a:r>
            <a:endParaRPr lang="en-US" sz="72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544F9A-8F46-8AE8-DA17-737B6D40C4FF}"/>
              </a:ext>
            </a:extLst>
          </p:cNvPr>
          <p:cNvSpPr txBox="1"/>
          <p:nvPr/>
        </p:nvSpPr>
        <p:spPr>
          <a:xfrm>
            <a:off x="7207023" y="4132865"/>
            <a:ext cx="44481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MHS DEFERRED MAINTENANCE</a:t>
            </a:r>
          </a:p>
          <a:p>
            <a:pPr algn="ctr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(SELECT HVAC, ROOF, ENVELOPE)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362055-1EAF-4476-A864-F041B9FCABB7}"/>
              </a:ext>
            </a:extLst>
          </p:cNvPr>
          <p:cNvSpPr txBox="1"/>
          <p:nvPr/>
        </p:nvSpPr>
        <p:spPr>
          <a:xfrm>
            <a:off x="7890191" y="4726761"/>
            <a:ext cx="28003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283C64"/>
                </a:solidFill>
                <a:latin typeface="Arial Narrow" panose="020B0606020202030204" pitchFamily="34" charset="0"/>
              </a:rPr>
              <a:t>$3.4M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217854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EE1736F-D832-437A-9891-E8D0E67A3A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3F261-C0EB-4DDA-8B86-98D0EEEB569F}"/>
              </a:ext>
            </a:extLst>
          </p:cNvPr>
          <p:cNvSpPr txBox="1"/>
          <p:nvPr/>
        </p:nvSpPr>
        <p:spPr>
          <a:xfrm>
            <a:off x="5618448" y="1739921"/>
            <a:ext cx="6645454" cy="265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  <a:buSzPct val="200000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SCHOOL BOARD DECISIONS</a:t>
            </a:r>
          </a:p>
          <a:p>
            <a:pPr>
              <a:lnSpc>
                <a:spcPct val="180000"/>
              </a:lnSpc>
              <a:buSzPct val="200000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CREATE TAX IMPACTS</a:t>
            </a:r>
          </a:p>
          <a:p>
            <a:pPr>
              <a:lnSpc>
                <a:spcPct val="180000"/>
              </a:lnSpc>
              <a:buSzPct val="200000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CREATE MARKETING MATERIALS</a:t>
            </a:r>
          </a:p>
          <a:p>
            <a:pPr>
              <a:lnSpc>
                <a:spcPct val="180000"/>
              </a:lnSpc>
              <a:buSzPct val="200000"/>
            </a:pPr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COMMUNITY ENGAGEMENT 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0BC8B96-333A-4D16-BD74-76433405E56D}"/>
              </a:ext>
            </a:extLst>
          </p:cNvPr>
          <p:cNvSpPr/>
          <p:nvPr/>
        </p:nvSpPr>
        <p:spPr>
          <a:xfrm>
            <a:off x="5147193" y="3302134"/>
            <a:ext cx="365760" cy="365760"/>
          </a:xfrm>
          <a:prstGeom prst="ellipse">
            <a:avLst/>
          </a:prstGeom>
          <a:solidFill>
            <a:srgbClr val="283C64"/>
          </a:solidFill>
          <a:ln w="28575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EB6A01B-397D-41EB-B35A-6A71D63756C2}"/>
              </a:ext>
            </a:extLst>
          </p:cNvPr>
          <p:cNvSpPr/>
          <p:nvPr/>
        </p:nvSpPr>
        <p:spPr>
          <a:xfrm>
            <a:off x="5147194" y="3936232"/>
            <a:ext cx="365760" cy="365760"/>
          </a:xfrm>
          <a:prstGeom prst="ellipse">
            <a:avLst/>
          </a:prstGeom>
          <a:solidFill>
            <a:srgbClr val="283C64"/>
          </a:solidFill>
          <a:ln w="28575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01260-A390-415B-B057-985AFF8C6C6E}"/>
              </a:ext>
            </a:extLst>
          </p:cNvPr>
          <p:cNvSpPr txBox="1"/>
          <p:nvPr/>
        </p:nvSpPr>
        <p:spPr>
          <a:xfrm>
            <a:off x="-688688" y="2628172"/>
            <a:ext cx="5493992" cy="103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8000"/>
              </a:lnSpc>
              <a:defRPr/>
            </a:pPr>
            <a:r>
              <a:rPr lang="en-US" sz="6000" b="1" kern="0" spc="-200" dirty="0">
                <a:solidFill>
                  <a:srgbClr val="FED22C"/>
                </a:solidFill>
              </a:rPr>
              <a:t>NEXT STEPS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FC5B62D-C9FB-EACE-3408-463866A55302}"/>
              </a:ext>
            </a:extLst>
          </p:cNvPr>
          <p:cNvSpPr/>
          <p:nvPr/>
        </p:nvSpPr>
        <p:spPr>
          <a:xfrm>
            <a:off x="5128232" y="2628172"/>
            <a:ext cx="365760" cy="365760"/>
          </a:xfrm>
          <a:prstGeom prst="ellipse">
            <a:avLst/>
          </a:prstGeom>
          <a:solidFill>
            <a:srgbClr val="283C64"/>
          </a:solidFill>
          <a:ln w="28575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746039A-E9F9-B720-8BFC-1564B9C32968}"/>
              </a:ext>
            </a:extLst>
          </p:cNvPr>
          <p:cNvSpPr/>
          <p:nvPr/>
        </p:nvSpPr>
        <p:spPr>
          <a:xfrm>
            <a:off x="5147193" y="1977896"/>
            <a:ext cx="365760" cy="365760"/>
          </a:xfrm>
          <a:prstGeom prst="ellipse">
            <a:avLst/>
          </a:prstGeom>
          <a:solidFill>
            <a:srgbClr val="283C64"/>
          </a:solidFill>
          <a:ln w="28575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</p:spTree>
    <p:extLst>
      <p:ext uri="{BB962C8B-B14F-4D97-AF65-F5344CB8AC3E}">
        <p14:creationId xmlns:p14="http://schemas.microsoft.com/office/powerpoint/2010/main" val="476387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079DAF-1A63-E557-8091-04A849ED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78" y="0"/>
            <a:ext cx="11138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71843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www.w3.org/XML/1998/namespace"/>
    <ds:schemaRef ds:uri="http://purl.org/dc/dcmitype/"/>
    <ds:schemaRef ds:uri="71af3243-3dd4-4a8d-8c0d-dd76da1f02a5"/>
    <ds:schemaRef ds:uri="16c05727-aa75-4e4a-9b5f-8a80a1165891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7260</TotalTime>
  <Words>447</Words>
  <Application>Microsoft Office PowerPoint</Application>
  <PresentationFormat>Widescreen</PresentationFormat>
  <Paragraphs>145</Paragraphs>
  <Slides>26</Slides>
  <Notes>26</Notes>
  <HiddenSlides>1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Arial Narrow</vt:lpstr>
      <vt:lpstr>Bookman Old Style</vt:lpstr>
      <vt:lpstr>Calibri</vt:lpstr>
      <vt:lpstr>Franklin Gothic Book</vt:lpstr>
      <vt:lpstr>1_RetrospectVTI</vt:lpstr>
      <vt:lpstr>Acrobat Document</vt:lpstr>
      <vt:lpstr>MILFORD SCHOOL DISTRICT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Milford School District</dc:title>
  <dc:creator>Cooper, Bill</dc:creator>
  <cp:lastModifiedBy>Lance Whitehead</cp:lastModifiedBy>
  <cp:revision>190</cp:revision>
  <cp:lastPrinted>2024-08-30T14:54:01Z</cp:lastPrinted>
  <dcterms:created xsi:type="dcterms:W3CDTF">2021-03-17T19:18:12Z</dcterms:created>
  <dcterms:modified xsi:type="dcterms:W3CDTF">2024-09-19T13:02:21Z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